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</p:sldMasterIdLst>
  <p:notesMasterIdLst>
    <p:notesMasterId r:id="rId39"/>
  </p:notesMasterIdLst>
  <p:sldIdLst>
    <p:sldId id="257" r:id="rId2"/>
    <p:sldId id="294" r:id="rId3"/>
    <p:sldId id="258" r:id="rId4"/>
    <p:sldId id="293" r:id="rId5"/>
    <p:sldId id="286" r:id="rId6"/>
    <p:sldId id="259" r:id="rId7"/>
    <p:sldId id="292" r:id="rId8"/>
    <p:sldId id="260" r:id="rId9"/>
    <p:sldId id="288" r:id="rId10"/>
    <p:sldId id="261" r:id="rId11"/>
    <p:sldId id="262" r:id="rId12"/>
    <p:sldId id="289" r:id="rId13"/>
    <p:sldId id="291" r:id="rId14"/>
    <p:sldId id="263" r:id="rId15"/>
    <p:sldId id="290" r:id="rId16"/>
    <p:sldId id="264" r:id="rId17"/>
    <p:sldId id="265" r:id="rId18"/>
    <p:sldId id="266" r:id="rId19"/>
    <p:sldId id="268" r:id="rId20"/>
    <p:sldId id="267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</p:sldIdLst>
  <p:sldSz cx="12192000" cy="6858000"/>
  <p:notesSz cx="6858000" cy="9144000"/>
  <p:embeddedFontLst>
    <p:embeddedFont>
      <p:font typeface="맑은 고딕" panose="020B0503020000020004" pitchFamily="50" charset="-127"/>
      <p:regular r:id="rId40"/>
      <p:bold r:id="rId41"/>
    </p:embeddedFont>
    <p:embeddedFont>
      <p:font typeface="여기어때 잘난체" panose="020B0600000101010101" pitchFamily="50" charset="-127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353"/>
    <a:srgbClr val="528FC2"/>
    <a:srgbClr val="8399D7"/>
    <a:srgbClr val="777777"/>
    <a:srgbClr val="5C58DA"/>
    <a:srgbClr val="2A5388"/>
    <a:srgbClr val="2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660"/>
  </p:normalViewPr>
  <p:slideViewPr>
    <p:cSldViewPr snapToGrid="0">
      <p:cViewPr varScale="1">
        <p:scale>
          <a:sx n="84" d="100"/>
          <a:sy n="84" d="100"/>
        </p:scale>
        <p:origin x="672" y="67"/>
      </p:cViewPr>
      <p:guideLst>
        <p:guide orient="horz" pos="2182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7622C-D746-4514-9BA4-BC210B73B9C2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9EE7A-891C-466B-BEC8-D761D60B6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500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9EE7A-891C-466B-BEC8-D761D60B652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403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pPr/>
              <a:t>2022-09-07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pPr/>
              <a:t>2022-09-07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69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pPr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9" Type="http://schemas.openxmlformats.org/officeDocument/2006/relationships/image" Target="../media/image58.png"/><Relationship Id="rId21" Type="http://schemas.openxmlformats.org/officeDocument/2006/relationships/image" Target="../media/image40.png"/><Relationship Id="rId34" Type="http://schemas.openxmlformats.org/officeDocument/2006/relationships/image" Target="../media/image53.png"/><Relationship Id="rId42" Type="http://schemas.openxmlformats.org/officeDocument/2006/relationships/image" Target="../media/image61.png"/><Relationship Id="rId47" Type="http://schemas.openxmlformats.org/officeDocument/2006/relationships/image" Target="../media/image66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32" Type="http://schemas.openxmlformats.org/officeDocument/2006/relationships/image" Target="../media/image51.png"/><Relationship Id="rId37" Type="http://schemas.openxmlformats.org/officeDocument/2006/relationships/image" Target="../media/image56.png"/><Relationship Id="rId40" Type="http://schemas.openxmlformats.org/officeDocument/2006/relationships/image" Target="../media/image59.png"/><Relationship Id="rId45" Type="http://schemas.openxmlformats.org/officeDocument/2006/relationships/image" Target="../media/image64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36" Type="http://schemas.openxmlformats.org/officeDocument/2006/relationships/image" Target="../media/image55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50.png"/><Relationship Id="rId44" Type="http://schemas.openxmlformats.org/officeDocument/2006/relationships/image" Target="../media/image63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Relationship Id="rId35" Type="http://schemas.openxmlformats.org/officeDocument/2006/relationships/image" Target="../media/image54.png"/><Relationship Id="rId43" Type="http://schemas.openxmlformats.org/officeDocument/2006/relationships/image" Target="../media/image62.png"/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33" Type="http://schemas.openxmlformats.org/officeDocument/2006/relationships/image" Target="../media/image52.png"/><Relationship Id="rId38" Type="http://schemas.openxmlformats.org/officeDocument/2006/relationships/image" Target="../media/image57.png"/><Relationship Id="rId46" Type="http://schemas.openxmlformats.org/officeDocument/2006/relationships/image" Target="../media/image65.png"/><Relationship Id="rId20" Type="http://schemas.openxmlformats.org/officeDocument/2006/relationships/image" Target="../media/image39.png"/><Relationship Id="rId41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69365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15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LMS</a:t>
            </a:r>
          </a:p>
          <a:p>
            <a:r>
              <a:rPr lang="ko-KR" altLang="en-US" sz="6000" spc="-15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종합학사관리시스템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1784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대덕인재개발원 </a:t>
            </a:r>
            <a:r>
              <a:rPr lang="en-US" altLang="ko-KR" sz="1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1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</a:t>
            </a:r>
            <a:endParaRPr lang="en-US" altLang="ko-KR" sz="14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131866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2A5388"/>
                </a:solidFill>
                <a:latin typeface="여기어때 잘난체"/>
                <a:ea typeface="여기어때 잘난체"/>
              </a:rPr>
              <a:t>CHAPTER 2</a:t>
            </a:r>
            <a:endParaRPr lang="ko-KR" altLang="en-US" sz="1600">
              <a:solidFill>
                <a:srgbClr val="2A5388"/>
              </a:solidFill>
              <a:latin typeface="여기어때 잘난체"/>
              <a:ea typeface="여기어때 잘난체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35012" y="244141"/>
            <a:ext cx="148535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rgbClr val="2A5388"/>
                </a:solidFill>
                <a:latin typeface="여기어때 잘난체"/>
                <a:ea typeface="여기어때 잘난체"/>
              </a:rPr>
              <a:t>팀원 소개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29248" y="3626336"/>
            <a:ext cx="1471220" cy="31032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latin typeface="여기어때 잘난체"/>
                <a:ea typeface="여기어때 잘난체"/>
              </a:rPr>
              <a:t>전윤미</a:t>
            </a:r>
            <a:r>
              <a:rPr lang="en-US" altLang="ko-KR" sz="2000">
                <a:latin typeface="여기어때 잘난체"/>
                <a:ea typeface="여기어때 잘난체"/>
              </a:rPr>
              <a:t>(PL)</a:t>
            </a:r>
            <a:endParaRPr lang="ko-KR" altLang="en-US" sz="2000">
              <a:latin typeface="여기어때 잘난체"/>
              <a:ea typeface="여기어때 잘난체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68319" y="3613782"/>
            <a:ext cx="1471220" cy="31860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latin typeface="여기어때 잘난체"/>
                <a:ea typeface="여기어때 잘난체"/>
              </a:rPr>
              <a:t>이가은</a:t>
            </a:r>
            <a:r>
              <a:rPr lang="en-US" altLang="ko-KR" sz="2000">
                <a:latin typeface="여기어때 잘난체"/>
                <a:ea typeface="여기어때 잘난체"/>
              </a:rPr>
              <a:t>(TA)</a:t>
            </a:r>
            <a:endParaRPr lang="ko-KR" altLang="en-US" sz="2000">
              <a:latin typeface="여기어때 잘난체"/>
              <a:ea typeface="여기어때 잘난체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07390" y="3626336"/>
            <a:ext cx="1471220" cy="31032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latin typeface="여기어때 잘난체"/>
                <a:ea typeface="여기어때 잘난체"/>
              </a:rPr>
              <a:t>임정은</a:t>
            </a:r>
            <a:r>
              <a:rPr lang="en-US" altLang="ko-KR" sz="2000">
                <a:latin typeface="여기어때 잘난체"/>
                <a:ea typeface="여기어때 잘난체"/>
              </a:rPr>
              <a:t>(TA)</a:t>
            </a:r>
            <a:endParaRPr lang="ko-KR" altLang="en-US" sz="2000">
              <a:latin typeface="여기어때 잘난체"/>
              <a:ea typeface="여기어때 잘난체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13731" y="3642134"/>
            <a:ext cx="1471220" cy="3082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latin typeface="여기어때 잘난체"/>
                <a:ea typeface="여기어때 잘난체"/>
              </a:rPr>
              <a:t>김수원</a:t>
            </a:r>
            <a:r>
              <a:rPr lang="en-US" altLang="ko-KR" sz="2000">
                <a:latin typeface="여기어때 잘난체"/>
                <a:ea typeface="여기어때 잘난체"/>
              </a:rPr>
              <a:t>(AA)</a:t>
            </a:r>
            <a:endParaRPr lang="ko-KR" altLang="en-US" sz="2000">
              <a:latin typeface="여기어때 잘난체"/>
              <a:ea typeface="여기어때 잘난체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201654" y="3642134"/>
            <a:ext cx="1471220" cy="3082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latin typeface="여기어때 잘난체"/>
                <a:ea typeface="여기어때 잘난체"/>
              </a:rPr>
              <a:t>안은실</a:t>
            </a:r>
            <a:r>
              <a:rPr lang="en-US" altLang="ko-KR" sz="2000">
                <a:latin typeface="여기어때 잘난체"/>
                <a:ea typeface="여기어때 잘난체"/>
              </a:rPr>
              <a:t>(DA)</a:t>
            </a:r>
            <a:endParaRPr lang="ko-KR" altLang="en-US" sz="2000">
              <a:latin typeface="여기어때 잘난체"/>
              <a:ea typeface="여기어때 잘난체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332176" y="3667243"/>
            <a:ext cx="1471220" cy="31860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latin typeface="여기어때 잘난체"/>
                <a:ea typeface="여기어때 잘난체"/>
              </a:rPr>
              <a:t>이희경</a:t>
            </a:r>
            <a:r>
              <a:rPr lang="en-US" altLang="ko-KR" sz="2000">
                <a:latin typeface="여기어때 잘난체"/>
                <a:ea typeface="여기어때 잘난체"/>
              </a:rPr>
              <a:t>(UA)</a:t>
            </a:r>
            <a:endParaRPr lang="ko-KR" altLang="en-US" sz="2000">
              <a:latin typeface="여기어때 잘난체"/>
              <a:ea typeface="여기어때 잘난체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48984" y="2122034"/>
            <a:ext cx="1210665" cy="1451008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5960" y="2109124"/>
            <a:ext cx="1189749" cy="1435081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직선 연결선 9"/>
          <p:cNvCxnSpPr/>
          <p:nvPr/>
        </p:nvCxnSpPr>
        <p:spPr>
          <a:xfrm>
            <a:off x="128248" y="4052899"/>
            <a:ext cx="1738215" cy="0"/>
          </a:xfrm>
          <a:prstGeom prst="line">
            <a:avLst/>
          </a:prstGeom>
          <a:ln w="381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2178666" y="4052899"/>
            <a:ext cx="1738215" cy="0"/>
          </a:xfrm>
          <a:prstGeom prst="line">
            <a:avLst/>
          </a:prstGeom>
          <a:ln w="381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203771" y="4052899"/>
            <a:ext cx="1738215" cy="0"/>
          </a:xfrm>
          <a:prstGeom prst="line">
            <a:avLst/>
          </a:prstGeom>
          <a:ln w="381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180234" y="4051435"/>
            <a:ext cx="1738215" cy="0"/>
          </a:xfrm>
          <a:prstGeom prst="line">
            <a:avLst/>
          </a:prstGeom>
          <a:ln w="381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8129057" y="4051435"/>
            <a:ext cx="1738215" cy="0"/>
          </a:xfrm>
          <a:prstGeom prst="line">
            <a:avLst/>
          </a:prstGeom>
          <a:ln w="381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0154161" y="4051435"/>
            <a:ext cx="1738215" cy="0"/>
          </a:xfrm>
          <a:prstGeom prst="line">
            <a:avLst/>
          </a:prstGeom>
          <a:ln w="381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02866" y="2109124"/>
            <a:ext cx="1202347" cy="144256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89287" y="2122034"/>
            <a:ext cx="1219380" cy="14092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54787" y="2124876"/>
            <a:ext cx="1189109" cy="142577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366332" y="2109123"/>
            <a:ext cx="1258189" cy="14951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2136" y="4195035"/>
            <a:ext cx="1351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교내 메일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알림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05262" y="4195035"/>
            <a:ext cx="13516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포틀릿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중점 지표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결재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08710" y="4198355"/>
            <a:ext cx="1829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수강신청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날씨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뉴스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전체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성적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19933" y="4195035"/>
            <a:ext cx="18531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교수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학생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강의 대시보드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교수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학생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강의 상세정보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48984" y="4195035"/>
            <a:ext cx="10887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장학금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캘린더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등록금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89540" y="4195035"/>
            <a:ext cx="2214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로그아웃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마이페이지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3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501687" y="22641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수행 절차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864392"/>
              </p:ext>
            </p:extLst>
          </p:nvPr>
        </p:nvGraphicFramePr>
        <p:xfrm>
          <a:off x="545212" y="886160"/>
          <a:ext cx="11258332" cy="5715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9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5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48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팀구성</a:t>
                      </a:r>
                      <a:endParaRPr lang="ko-KR" altLang="en-US" sz="1400" b="1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2022.08.12</a:t>
                      </a:r>
                      <a:endParaRPr lang="ko-KR" altLang="en-US" sz="14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프로젝트 팀 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93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주제 선정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2022.08.19</a:t>
                      </a:r>
                      <a:endParaRPr lang="ko-KR" altLang="en-US" sz="14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주제 선정 회의 진행 및 프로젝트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기획안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 제출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교과 수업 진행과 병행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4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8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2022.08.22</a:t>
                      </a:r>
                      <a:endParaRPr lang="ko-KR" altLang="en-US" sz="14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주제 확정 및 최종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기획안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 제출</a:t>
                      </a:r>
                      <a:endParaRPr lang="ko-KR" altLang="en-US" sz="14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89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설계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2022.09.06</a:t>
                      </a:r>
                      <a:endParaRPr lang="ko-KR" altLang="en-US" sz="14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설계 산출물 작성 및 보고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서식 준수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4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8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202.09.07</a:t>
                      </a:r>
                      <a:endParaRPr lang="ko-KR" altLang="en-US" sz="14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프로젝트 착수 발표 진행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각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팀별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프로젠테이션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 자료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규정서식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4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893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구현 기간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2022.09.29</a:t>
                      </a:r>
                      <a:endParaRPr lang="ko-KR" altLang="en-US" sz="14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기 설계 산출물에 따른 개발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_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로직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 구현</a:t>
                      </a:r>
                      <a:endParaRPr lang="ko-KR" altLang="en-US" sz="14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8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2022.09.30</a:t>
                      </a:r>
                      <a:endParaRPr lang="ko-KR" altLang="en-US" sz="14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진행보고 및 중간 테스트</a:t>
                      </a:r>
                      <a:endParaRPr lang="ko-KR" altLang="en-US" sz="14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89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테스트 및 배포기간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2022.10.14</a:t>
                      </a:r>
                      <a:endParaRPr lang="ko-KR" altLang="en-US" sz="14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프로젝트 테스트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최종 발표 자료 준비 및 리허설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시연 서버로의 배포</a:t>
                      </a:r>
                      <a:endParaRPr lang="ko-KR" altLang="en-US" sz="14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8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2022.10.18</a:t>
                      </a:r>
                      <a:endParaRPr lang="ko-KR" altLang="en-US" sz="14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프로젝트 최종 발표일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프로젝트 진행 과정 설명 및 산출물 소개와 시연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4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244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공통 참고 사항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0" indent="-342900" algn="ctr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모든 산출물의 서식은 제공된 공통 양식을 준수함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. </a:t>
                      </a:r>
                    </a:p>
                    <a:p>
                      <a:pPr marL="342900" indent="-34290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모든 산출물은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SVN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서버를 통해 형상관리를 하며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매일 동기화 작업을 진행함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. </a:t>
                      </a:r>
                    </a:p>
                    <a:p>
                      <a:pPr marL="342900" indent="-34290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레드마인으로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 프로젝트 전체 공정을 관리함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. </a:t>
                      </a:r>
                    </a:p>
                    <a:p>
                      <a:pPr marL="342900" indent="-34290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프로젝트 구성원 개인은 매일의 프로젝트 일지를 보고함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. </a:t>
                      </a:r>
                    </a:p>
                    <a:p>
                      <a:pPr marL="342900" indent="-34290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각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PL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은 매주 금요일 퇴근전 프로젝트 주간 일지를 보고함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. </a:t>
                      </a:r>
                    </a:p>
                    <a:p>
                      <a:pPr marL="342900" indent="-34290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6.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추석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(9/9~9/12),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개천절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(10/3),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대체공휴일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(10/10)</a:t>
                      </a:r>
                      <a:endParaRPr lang="ko-KR" altLang="en-US" sz="14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endParaRPr lang="ko-KR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76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1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4537" y="253666"/>
            <a:ext cx="1850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메뉴 구조도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도형 26"/>
          <p:cNvSpPr/>
          <p:nvPr/>
        </p:nvSpPr>
        <p:spPr>
          <a:xfrm>
            <a:off x="1338238" y="1152792"/>
            <a:ext cx="2950827" cy="912987"/>
          </a:xfrm>
          <a:prstGeom prst="roundRect">
            <a:avLst>
              <a:gd name="adj" fmla="val 16667"/>
            </a:avLst>
          </a:prstGeom>
          <a:solidFill>
            <a:srgbClr val="2A5388"/>
          </a:solidFill>
          <a:ln w="0" cap="flat" cmpd="sng">
            <a:solidFill>
              <a:schemeClr val="l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 anchorCtr="0"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ctr" defTabSz="914400">
              <a:buNone/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학생 </a:t>
            </a:r>
            <a:r>
              <a:rPr lang="en-US" altLang="ko-KR" sz="28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메인</a:t>
            </a:r>
          </a:p>
        </p:txBody>
      </p:sp>
      <p:sp>
        <p:nvSpPr>
          <p:cNvPr id="28" name="도형 26"/>
          <p:cNvSpPr/>
          <p:nvPr/>
        </p:nvSpPr>
        <p:spPr>
          <a:xfrm>
            <a:off x="1338238" y="2479634"/>
            <a:ext cx="2950827" cy="3641588"/>
          </a:xfrm>
          <a:prstGeom prst="roundRect">
            <a:avLst>
              <a:gd name="adj" fmla="val 16667"/>
            </a:avLst>
          </a:prstGeom>
          <a:solidFill>
            <a:srgbClr val="2A5388"/>
          </a:solidFill>
          <a:ln w="0" cap="flat" cmpd="sng">
            <a:solidFill>
              <a:schemeClr val="l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1450" indent="-17145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통합정보시스템</a:t>
            </a:r>
            <a:endParaRPr lang="en-US" altLang="ko-KR" sz="2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사이버 캠퍼스</a:t>
            </a:r>
            <a:endParaRPr lang="en-US" altLang="ko-KR" sz="2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문의 게시판</a:t>
            </a:r>
            <a:endParaRPr lang="en-US" altLang="ko-KR" sz="2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수강신청</a:t>
            </a:r>
            <a:endParaRPr lang="en-US" altLang="ko-KR" sz="2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" name="도형 26"/>
          <p:cNvSpPr/>
          <p:nvPr/>
        </p:nvSpPr>
        <p:spPr>
          <a:xfrm>
            <a:off x="4598044" y="1152792"/>
            <a:ext cx="2950827" cy="912987"/>
          </a:xfrm>
          <a:prstGeom prst="roundRect">
            <a:avLst>
              <a:gd name="adj" fmla="val 16667"/>
            </a:avLst>
          </a:prstGeom>
          <a:solidFill>
            <a:srgbClr val="2A5388"/>
          </a:solidFill>
          <a:ln w="0" cap="flat" cmpd="sng">
            <a:solidFill>
              <a:schemeClr val="l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 anchorCtr="0"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ctr" defTabSz="914400">
              <a:buNone/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교수 </a:t>
            </a:r>
            <a:r>
              <a:rPr lang="en-US" altLang="ko-KR" sz="28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메인</a:t>
            </a:r>
          </a:p>
        </p:txBody>
      </p:sp>
      <p:sp>
        <p:nvSpPr>
          <p:cNvPr id="31" name="도형 26"/>
          <p:cNvSpPr/>
          <p:nvPr/>
        </p:nvSpPr>
        <p:spPr>
          <a:xfrm>
            <a:off x="4598044" y="2479630"/>
            <a:ext cx="2950827" cy="3641590"/>
          </a:xfrm>
          <a:prstGeom prst="roundRect">
            <a:avLst>
              <a:gd name="adj" fmla="val 16667"/>
            </a:avLst>
          </a:prstGeom>
          <a:solidFill>
            <a:srgbClr val="2A5388"/>
          </a:solidFill>
          <a:ln w="0" cap="flat" cmpd="sng">
            <a:solidFill>
              <a:schemeClr val="l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1450" indent="-17145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통합정보시스템</a:t>
            </a:r>
            <a:endParaRPr lang="en-US" altLang="ko-KR" sz="2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사이버 캠퍼스</a:t>
            </a:r>
            <a:endParaRPr lang="en-US" altLang="ko-KR" sz="2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문의 게시판</a:t>
            </a:r>
            <a:endParaRPr lang="en-US" altLang="ko-KR" sz="2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교내 메일</a:t>
            </a:r>
            <a:endParaRPr lang="en-US" altLang="ko-KR" sz="2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결재</a:t>
            </a:r>
            <a:endParaRPr lang="en-US" altLang="ko-KR" sz="2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도형 26"/>
          <p:cNvSpPr/>
          <p:nvPr/>
        </p:nvSpPr>
        <p:spPr>
          <a:xfrm>
            <a:off x="7857850" y="1152792"/>
            <a:ext cx="2950827" cy="912987"/>
          </a:xfrm>
          <a:prstGeom prst="roundRect">
            <a:avLst>
              <a:gd name="adj" fmla="val 16667"/>
            </a:avLst>
          </a:prstGeom>
          <a:solidFill>
            <a:srgbClr val="2A5388"/>
          </a:solidFill>
          <a:ln w="0" cap="flat" cmpd="sng">
            <a:solidFill>
              <a:schemeClr val="l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 anchorCtr="0"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ctr" defTabSz="914400">
              <a:buNone/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관리자 </a:t>
            </a:r>
            <a:r>
              <a:rPr lang="en-US" altLang="ko-KR" sz="28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메인</a:t>
            </a:r>
          </a:p>
        </p:txBody>
      </p:sp>
      <p:sp>
        <p:nvSpPr>
          <p:cNvPr id="33" name="도형 26"/>
          <p:cNvSpPr/>
          <p:nvPr/>
        </p:nvSpPr>
        <p:spPr>
          <a:xfrm>
            <a:off x="7857850" y="2471448"/>
            <a:ext cx="2950827" cy="3649772"/>
          </a:xfrm>
          <a:prstGeom prst="roundRect">
            <a:avLst>
              <a:gd name="adj" fmla="val 16667"/>
            </a:avLst>
          </a:prstGeom>
          <a:solidFill>
            <a:srgbClr val="2A5388"/>
          </a:solidFill>
          <a:ln w="0" cap="flat" cmpd="sng">
            <a:solidFill>
              <a:schemeClr val="l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1450" indent="-17145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통합정보시스템</a:t>
            </a:r>
            <a:endParaRPr lang="en-US" altLang="ko-KR" sz="2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결재</a:t>
            </a:r>
            <a:endParaRPr lang="en-US" altLang="ko-KR" sz="2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문의 게시판</a:t>
            </a:r>
            <a:endParaRPr lang="en-US" altLang="ko-KR" sz="2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교내 메일</a:t>
            </a:r>
            <a:endParaRPr lang="en-US" altLang="ko-KR" sz="2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47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1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4537" y="253666"/>
            <a:ext cx="1850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메뉴 구조도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26"/>
          <p:cNvSpPr/>
          <p:nvPr/>
        </p:nvSpPr>
        <p:spPr>
          <a:xfrm>
            <a:off x="6444932" y="1085749"/>
            <a:ext cx="2343073" cy="881173"/>
          </a:xfrm>
          <a:prstGeom prst="roundRect">
            <a:avLst>
              <a:gd name="adj" fmla="val 16667"/>
            </a:avLst>
          </a:prstGeom>
          <a:solidFill>
            <a:srgbClr val="2A5388"/>
          </a:solidFill>
          <a:ln w="0" cap="flat" cmpd="sng">
            <a:solidFill>
              <a:schemeClr val="l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 anchorCtr="0"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ctr" defTabSz="914400">
              <a:buNone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관리자</a:t>
            </a:r>
            <a:endParaRPr lang="en-US" altLang="ko-KR" sz="2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indent="0" algn="ctr" defTabSz="914400">
              <a:buNone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통합 정보시스템</a:t>
            </a:r>
          </a:p>
        </p:txBody>
      </p:sp>
      <p:sp>
        <p:nvSpPr>
          <p:cNvPr id="15" name="도형 26"/>
          <p:cNvSpPr/>
          <p:nvPr/>
        </p:nvSpPr>
        <p:spPr>
          <a:xfrm>
            <a:off x="6495167" y="2048991"/>
            <a:ext cx="2343073" cy="4321322"/>
          </a:xfrm>
          <a:prstGeom prst="roundRect">
            <a:avLst>
              <a:gd name="adj" fmla="val 16667"/>
            </a:avLst>
          </a:prstGeom>
          <a:solidFill>
            <a:srgbClr val="2A5388"/>
          </a:solidFill>
          <a:ln w="0" cap="flat" cmpd="sng">
            <a:solidFill>
              <a:schemeClr val="l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마이페이지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공지사항 및 팝업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행정관리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학생관리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교수 관리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등록 및 장학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강의 관리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평가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시설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중점지표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4" name="도형 26"/>
          <p:cNvSpPr/>
          <p:nvPr/>
        </p:nvSpPr>
        <p:spPr>
          <a:xfrm>
            <a:off x="3906752" y="1085749"/>
            <a:ext cx="2343073" cy="881173"/>
          </a:xfrm>
          <a:prstGeom prst="roundRect">
            <a:avLst>
              <a:gd name="adj" fmla="val 16667"/>
            </a:avLst>
          </a:prstGeom>
          <a:solidFill>
            <a:srgbClr val="2A5388"/>
          </a:solidFill>
          <a:ln w="0" cap="flat" cmpd="sng">
            <a:solidFill>
              <a:schemeClr val="l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 anchorCtr="0"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ctr" defTabSz="914400">
              <a:buNone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교수</a:t>
            </a:r>
            <a:endParaRPr lang="en-US" altLang="ko-KR" sz="2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indent="0" algn="ctr" defTabSz="914400">
              <a:buNone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통합 정보시스템</a:t>
            </a:r>
          </a:p>
        </p:txBody>
      </p:sp>
      <p:sp>
        <p:nvSpPr>
          <p:cNvPr id="35" name="도형 26"/>
          <p:cNvSpPr/>
          <p:nvPr/>
        </p:nvSpPr>
        <p:spPr>
          <a:xfrm>
            <a:off x="3906752" y="2032159"/>
            <a:ext cx="2343073" cy="4339944"/>
          </a:xfrm>
          <a:prstGeom prst="roundRect">
            <a:avLst>
              <a:gd name="adj" fmla="val 16667"/>
            </a:avLst>
          </a:prstGeom>
          <a:solidFill>
            <a:srgbClr val="2A5388"/>
          </a:solidFill>
          <a:ln w="0" cap="flat" cmpd="sng">
            <a:solidFill>
              <a:schemeClr val="l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마이페이지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강의 정보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강의 개설 관리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평가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학생 관리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상담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시설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6" name="도형 26"/>
          <p:cNvSpPr/>
          <p:nvPr/>
        </p:nvSpPr>
        <p:spPr>
          <a:xfrm>
            <a:off x="1268102" y="1085749"/>
            <a:ext cx="2343073" cy="914834"/>
          </a:xfrm>
          <a:prstGeom prst="roundRect">
            <a:avLst>
              <a:gd name="adj" fmla="val 16667"/>
            </a:avLst>
          </a:prstGeom>
          <a:solidFill>
            <a:srgbClr val="2A5388"/>
          </a:solidFill>
          <a:ln w="0" cap="flat" cmpd="sng">
            <a:solidFill>
              <a:schemeClr val="l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 anchorCtr="0"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ctr" defTabSz="914400">
              <a:buNone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학생</a:t>
            </a:r>
            <a:endParaRPr lang="en-US" altLang="ko-KR" sz="2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indent="0" algn="ctr" defTabSz="914400">
              <a:buNone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통합 정보시스템</a:t>
            </a:r>
          </a:p>
        </p:txBody>
      </p:sp>
      <p:sp>
        <p:nvSpPr>
          <p:cNvPr id="37" name="도형 26"/>
          <p:cNvSpPr/>
          <p:nvPr/>
        </p:nvSpPr>
        <p:spPr>
          <a:xfrm>
            <a:off x="1268102" y="2121356"/>
            <a:ext cx="2343073" cy="4241261"/>
          </a:xfrm>
          <a:prstGeom prst="roundRect">
            <a:avLst>
              <a:gd name="adj" fmla="val 16667"/>
            </a:avLst>
          </a:prstGeom>
          <a:solidFill>
            <a:srgbClr val="2A5388"/>
          </a:solidFill>
          <a:ln w="0" cap="flat" cmpd="sng">
            <a:solidFill>
              <a:schemeClr val="l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마이페이지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학적 관리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강의 정보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성적 정보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장학 </a:t>
            </a:r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등록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상담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시설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도형 26"/>
          <p:cNvSpPr/>
          <p:nvPr/>
        </p:nvSpPr>
        <p:spPr>
          <a:xfrm>
            <a:off x="9083582" y="1085749"/>
            <a:ext cx="2343073" cy="881173"/>
          </a:xfrm>
          <a:prstGeom prst="roundRect">
            <a:avLst>
              <a:gd name="adj" fmla="val 16667"/>
            </a:avLst>
          </a:prstGeom>
          <a:solidFill>
            <a:srgbClr val="2A5388"/>
          </a:solidFill>
          <a:ln w="0" cap="flat" cmpd="sng">
            <a:solidFill>
              <a:schemeClr val="l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 anchorCtr="0"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ctr" defTabSz="914400">
              <a:buNone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강의</a:t>
            </a:r>
            <a:endParaRPr lang="en-US" altLang="ko-KR" sz="2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도형 26"/>
          <p:cNvSpPr/>
          <p:nvPr/>
        </p:nvSpPr>
        <p:spPr>
          <a:xfrm>
            <a:off x="9133818" y="2048991"/>
            <a:ext cx="2343073" cy="4321322"/>
          </a:xfrm>
          <a:prstGeom prst="roundRect">
            <a:avLst>
              <a:gd name="adj" fmla="val 16667"/>
            </a:avLst>
          </a:prstGeom>
          <a:solidFill>
            <a:srgbClr val="2A5388"/>
          </a:solidFill>
          <a:ln w="0" cap="flat" cmpd="sng">
            <a:solidFill>
              <a:schemeClr val="l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대시보드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강의 계획서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공지사항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강의 자료실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과제 및 평가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퀴즈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성적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출결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defTabSz="914400" rtl="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수강생 목록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23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3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511212" y="244141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기능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1547326" y="1351914"/>
            <a:ext cx="2462294" cy="4801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1547326" y="1351912"/>
            <a:ext cx="2462294" cy="2102487"/>
          </a:xfrm>
          <a:prstGeom prst="rect">
            <a:avLst/>
          </a:prstGeom>
          <a:solidFill>
            <a:srgbClr val="528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F95BF3-A33E-3ED4-D4B8-1B89DC6B1DC5}"/>
              </a:ext>
            </a:extLst>
          </p:cNvPr>
          <p:cNvSpPr/>
          <p:nvPr/>
        </p:nvSpPr>
        <p:spPr>
          <a:xfrm>
            <a:off x="4874557" y="1351916"/>
            <a:ext cx="2462294" cy="47844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70CC38-9B93-3086-7155-DB6D495644D4}"/>
              </a:ext>
            </a:extLst>
          </p:cNvPr>
          <p:cNvSpPr/>
          <p:nvPr/>
        </p:nvSpPr>
        <p:spPr>
          <a:xfrm>
            <a:off x="8201788" y="1351916"/>
            <a:ext cx="2462294" cy="47844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2415667" y="297323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F45B0-605A-3EEB-231C-67A24AD70A01}"/>
              </a:ext>
            </a:extLst>
          </p:cNvPr>
          <p:cNvSpPr/>
          <p:nvPr/>
        </p:nvSpPr>
        <p:spPr>
          <a:xfrm>
            <a:off x="4874556" y="1351913"/>
            <a:ext cx="2462294" cy="2102486"/>
          </a:xfrm>
          <a:prstGeom prst="rect">
            <a:avLst/>
          </a:prstGeom>
          <a:solidFill>
            <a:srgbClr val="528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6FD89-E348-2DE4-1889-54E2ADFDD6B6}"/>
              </a:ext>
            </a:extLst>
          </p:cNvPr>
          <p:cNvSpPr txBox="1"/>
          <p:nvPr/>
        </p:nvSpPr>
        <p:spPr>
          <a:xfrm>
            <a:off x="5770934" y="297323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A3D78-ED92-F94F-B0D0-BC15DEBDC75A}"/>
              </a:ext>
            </a:extLst>
          </p:cNvPr>
          <p:cNvSpPr/>
          <p:nvPr/>
        </p:nvSpPr>
        <p:spPr>
          <a:xfrm>
            <a:off x="8201786" y="1351913"/>
            <a:ext cx="2462294" cy="2102486"/>
          </a:xfrm>
          <a:prstGeom prst="rect">
            <a:avLst/>
          </a:prstGeom>
          <a:solidFill>
            <a:srgbClr val="528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9BDDB-F8CF-CC54-B1E4-A028C81111AD}"/>
              </a:ext>
            </a:extLst>
          </p:cNvPr>
          <p:cNvSpPr txBox="1"/>
          <p:nvPr/>
        </p:nvSpPr>
        <p:spPr>
          <a:xfrm>
            <a:off x="8970889" y="297323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관리자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763563" y="3611167"/>
            <a:ext cx="202982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수강신청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강의 수강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800100" lvl="1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과제 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800100" lvl="1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시험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교내 메일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5100072" y="3611167"/>
            <a:ext cx="2029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강의 관리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결재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교내 메일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8418023" y="3611167"/>
            <a:ext cx="2029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학생</a:t>
            </a: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교수 관리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결재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교내 메일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441" y="1362854"/>
            <a:ext cx="1711083" cy="171108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65" y="1497313"/>
            <a:ext cx="1442167" cy="144216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522" y="1580398"/>
            <a:ext cx="1392840" cy="139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6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1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4537" y="253666"/>
            <a:ext cx="2170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산출물 리스트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157053"/>
              </p:ext>
            </p:extLst>
          </p:nvPr>
        </p:nvGraphicFramePr>
        <p:xfrm>
          <a:off x="3354945" y="922358"/>
          <a:ext cx="5638865" cy="536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8392">
                  <a:extLst>
                    <a:ext uri="{9D8B030D-6E8A-4147-A177-3AD203B41FA5}">
                      <a16:colId xmlns:a16="http://schemas.microsoft.com/office/drawing/2014/main" val="1194820725"/>
                    </a:ext>
                  </a:extLst>
                </a:gridCol>
                <a:gridCol w="4590473">
                  <a:extLst>
                    <a:ext uri="{9D8B030D-6E8A-4147-A177-3AD203B41FA5}">
                      <a16:colId xmlns:a16="http://schemas.microsoft.com/office/drawing/2014/main" val="2228206864"/>
                    </a:ext>
                  </a:extLst>
                </a:gridCol>
              </a:tblGrid>
              <a:tr h="3351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구분</a:t>
                      </a:r>
                    </a:p>
                  </a:txBody>
                  <a:tcPr>
                    <a:solidFill>
                      <a:srgbClr val="528F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용도</a:t>
                      </a:r>
                    </a:p>
                  </a:txBody>
                  <a:tcPr>
                    <a:solidFill>
                      <a:srgbClr val="528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874961"/>
                  </a:ext>
                </a:extLst>
              </a:tr>
              <a:tr h="335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1</a:t>
                      </a:r>
                      <a:endParaRPr lang="ko-KR" altLang="en-US" sz="16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프로젝트 </a:t>
                      </a:r>
                      <a:r>
                        <a:rPr lang="ko-KR" altLang="en-US" sz="1600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수행계획서</a:t>
                      </a:r>
                      <a:endParaRPr lang="en-US" altLang="ko-KR" sz="16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832409"/>
                  </a:ext>
                </a:extLst>
              </a:tr>
              <a:tr h="335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</a:t>
                      </a:r>
                      <a:endParaRPr lang="ko-KR" altLang="en-US" sz="16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요구사항 정의서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682036"/>
                  </a:ext>
                </a:extLst>
              </a:tr>
              <a:tr h="335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3</a:t>
                      </a:r>
                      <a:endParaRPr lang="ko-KR" altLang="en-US" sz="16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유스캐이스</a:t>
                      </a:r>
                      <a:r>
                        <a:rPr lang="ko-KR" altLang="en-US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정의서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47621"/>
                  </a:ext>
                </a:extLst>
              </a:tr>
              <a:tr h="335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4</a:t>
                      </a:r>
                      <a:endParaRPr lang="ko-KR" altLang="en-US" sz="16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유스케이스</a:t>
                      </a:r>
                      <a:r>
                        <a:rPr lang="ko-KR" altLang="en-US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다이어그램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593984"/>
                  </a:ext>
                </a:extLst>
              </a:tr>
              <a:tr h="335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5</a:t>
                      </a:r>
                      <a:endParaRPr lang="ko-KR" altLang="en-US" sz="16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단위업무</a:t>
                      </a:r>
                      <a:r>
                        <a:rPr lang="ko-KR" altLang="en-US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정의서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38676"/>
                  </a:ext>
                </a:extLst>
              </a:tr>
              <a:tr h="335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6</a:t>
                      </a:r>
                      <a:endParaRPr lang="ko-KR" altLang="en-US" sz="16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용어 정의서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599266"/>
                  </a:ext>
                </a:extLst>
              </a:tr>
              <a:tr h="335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7</a:t>
                      </a:r>
                      <a:endParaRPr lang="ko-KR" altLang="en-US" sz="16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단어 정의서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93064"/>
                  </a:ext>
                </a:extLst>
              </a:tr>
              <a:tr h="335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8</a:t>
                      </a:r>
                      <a:endParaRPr lang="ko-KR" altLang="en-US" sz="16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자료사전</a:t>
                      </a:r>
                      <a:r>
                        <a:rPr lang="ko-KR" altLang="en-US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정의서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956808"/>
                  </a:ext>
                </a:extLst>
              </a:tr>
              <a:tr h="335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9</a:t>
                      </a:r>
                      <a:endParaRPr lang="ko-KR" altLang="en-US" sz="16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논리 </a:t>
                      </a:r>
                      <a:r>
                        <a:rPr lang="en-US" altLang="ko-KR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ERD</a:t>
                      </a:r>
                      <a:endParaRPr lang="ko-KR" altLang="en-US" sz="16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403048"/>
                  </a:ext>
                </a:extLst>
              </a:tr>
              <a:tr h="335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10</a:t>
                      </a:r>
                      <a:endParaRPr lang="ko-KR" altLang="en-US" sz="16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물리 </a:t>
                      </a:r>
                      <a:r>
                        <a:rPr lang="en-US" altLang="ko-KR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ERD</a:t>
                      </a:r>
                      <a:endParaRPr lang="ko-KR" altLang="en-US" sz="16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265253"/>
                  </a:ext>
                </a:extLst>
              </a:tr>
              <a:tr h="335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11</a:t>
                      </a:r>
                      <a:endParaRPr lang="ko-KR" altLang="en-US" sz="16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테이블 정의서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35903"/>
                  </a:ext>
                </a:extLst>
              </a:tr>
              <a:tr h="335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12</a:t>
                      </a:r>
                      <a:endParaRPr lang="ko-KR" altLang="en-US" sz="16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메뉴 구조도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39970"/>
                  </a:ext>
                </a:extLst>
              </a:tr>
              <a:tr h="335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13</a:t>
                      </a:r>
                      <a:endParaRPr lang="ko-KR" altLang="en-US" sz="16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화면 정의서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133488"/>
                  </a:ext>
                </a:extLst>
              </a:tr>
              <a:tr h="335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14</a:t>
                      </a:r>
                      <a:endParaRPr lang="ko-KR" altLang="en-US" sz="16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프로세스 정의서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694490"/>
                  </a:ext>
                </a:extLst>
              </a:tr>
              <a:tr h="335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15</a:t>
                      </a:r>
                      <a:endParaRPr lang="ko-KR" altLang="en-US" sz="16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프로세스 흐름도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833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55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4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92162" y="234616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산출물 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DB</a:t>
            </a:r>
            <a:endParaRPr lang="ko-KR" altLang="en-US" sz="2800" b="1" spc="-3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406-16\Desktop\산출물 사진\산출물 제출용 (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6011" y="496226"/>
            <a:ext cx="5884522" cy="61065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566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406-16\Desktop\산출물 사진\사용자ER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2553" y="832029"/>
            <a:ext cx="7751204" cy="6067606"/>
          </a:xfrm>
          <a:prstGeom prst="rect">
            <a:avLst/>
          </a:prstGeom>
          <a:noFill/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4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520737" y="234616"/>
            <a:ext cx="2813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산출물 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DB(</a:t>
            </a:r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유저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2800" b="1" spc="-3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2498041" y="3536787"/>
            <a:ext cx="858982" cy="363373"/>
          </a:xfrm>
          <a:prstGeom prst="roundRect">
            <a:avLst/>
          </a:prstGeom>
          <a:solidFill>
            <a:srgbClr val="2A53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학생</a:t>
            </a:r>
            <a:endParaRPr lang="en-US" altLang="ko-KR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572000" y="3536787"/>
            <a:ext cx="858982" cy="363373"/>
          </a:xfrm>
          <a:prstGeom prst="roundRect">
            <a:avLst/>
          </a:prstGeom>
          <a:solidFill>
            <a:srgbClr val="2A53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교수</a:t>
            </a:r>
            <a:endParaRPr lang="en-US" altLang="ko-KR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267575" y="3536787"/>
            <a:ext cx="1047750" cy="370471"/>
          </a:xfrm>
          <a:prstGeom prst="roundRect">
            <a:avLst/>
          </a:prstGeom>
          <a:solidFill>
            <a:srgbClr val="2A53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관리자</a:t>
            </a:r>
            <a:endParaRPr lang="en-US" altLang="ko-KR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액자 7"/>
          <p:cNvSpPr/>
          <p:nvPr/>
        </p:nvSpPr>
        <p:spPr>
          <a:xfrm>
            <a:off x="4572000" y="1066800"/>
            <a:ext cx="2486025" cy="2124075"/>
          </a:xfrm>
          <a:prstGeom prst="frame">
            <a:avLst>
              <a:gd name="adj1" fmla="val 40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572000" y="914400"/>
            <a:ext cx="858982" cy="304800"/>
          </a:xfrm>
          <a:prstGeom prst="roundRect">
            <a:avLst/>
          </a:prstGeom>
          <a:solidFill>
            <a:srgbClr val="2A53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유저</a:t>
            </a:r>
            <a:endParaRPr lang="en-US" altLang="ko-KR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66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4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501687" y="234616"/>
            <a:ext cx="3837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산출물 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DB(</a:t>
            </a:r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 공통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2800" b="1" spc="-3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406-16\Desktop\산출물 사진\사용자별ER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6414" y="936905"/>
            <a:ext cx="10206127" cy="5418162"/>
          </a:xfrm>
          <a:prstGeom prst="rect">
            <a:avLst/>
          </a:prstGeom>
          <a:noFill/>
        </p:spPr>
      </p:pic>
      <p:grpSp>
        <p:nvGrpSpPr>
          <p:cNvPr id="8" name="그룹 7"/>
          <p:cNvGrpSpPr/>
          <p:nvPr/>
        </p:nvGrpSpPr>
        <p:grpSpPr>
          <a:xfrm>
            <a:off x="5743575" y="606985"/>
            <a:ext cx="4333875" cy="3600450"/>
            <a:chOff x="5743575" y="606985"/>
            <a:chExt cx="4333875" cy="36004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11723" t="2658" r="15011" b="43609"/>
            <a:stretch/>
          </p:blipFill>
          <p:spPr>
            <a:xfrm>
              <a:off x="5743575" y="606985"/>
              <a:ext cx="4333875" cy="3600450"/>
            </a:xfrm>
            <a:prstGeom prst="rect">
              <a:avLst/>
            </a:prstGeom>
          </p:spPr>
        </p:pic>
        <p:sp>
          <p:nvSpPr>
            <p:cNvPr id="7" name="액자 6"/>
            <p:cNvSpPr/>
            <p:nvPr/>
          </p:nvSpPr>
          <p:spPr>
            <a:xfrm>
              <a:off x="6657535" y="1197534"/>
              <a:ext cx="2953189" cy="497915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566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4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501687" y="234616"/>
            <a:ext cx="360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산출물 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DB(</a:t>
            </a:r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결재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알림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2800" b="1" spc="-3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406-16\Desktop\산출물 사진\결재_알림ER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5126" y="1311777"/>
            <a:ext cx="9613079" cy="4816307"/>
          </a:xfrm>
          <a:prstGeom prst="rect">
            <a:avLst/>
          </a:prstGeom>
          <a:noFill/>
        </p:spPr>
      </p:pic>
      <p:sp>
        <p:nvSpPr>
          <p:cNvPr id="2" name="액자 1"/>
          <p:cNvSpPr/>
          <p:nvPr/>
        </p:nvSpPr>
        <p:spPr>
          <a:xfrm>
            <a:off x="1685925" y="3657600"/>
            <a:ext cx="3733800" cy="1733550"/>
          </a:xfrm>
          <a:prstGeom prst="frame">
            <a:avLst>
              <a:gd name="adj1" fmla="val 59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66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2337703" y="2105024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endParaRPr lang="ko-KR" altLang="en-US" sz="2000" b="1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3066463" y="2043469"/>
            <a:ext cx="2170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2337703" y="3181242"/>
            <a:ext cx="346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endParaRPr lang="ko-KR" altLang="en-US" sz="2000" b="1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3066463" y="3119687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소개</a:t>
            </a:r>
            <a:endParaRPr lang="en-US" altLang="ko-KR" sz="2800" spc="-3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2337703" y="4257460"/>
            <a:ext cx="346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endParaRPr lang="ko-KR" altLang="en-US" sz="2000" b="1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3066463" y="4195905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수행 절차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2337703" y="5333678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endParaRPr lang="ko-KR" altLang="en-US" sz="2000" b="1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3066463" y="5272123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산출물</a:t>
            </a:r>
          </a:p>
        </p:txBody>
      </p:sp>
    </p:spTree>
    <p:extLst>
      <p:ext uri="{BB962C8B-B14F-4D97-AF65-F5344CB8AC3E}">
        <p14:creationId xmlns:p14="http://schemas.microsoft.com/office/powerpoint/2010/main" val="79672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4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530262" y="234616"/>
            <a:ext cx="3927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산출물 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DB(</a:t>
            </a:r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학과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강의실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2800" b="1" spc="-3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 descr="C:\Users\406-16\Desktop\산출물 사진\학교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290" y="1315036"/>
            <a:ext cx="10892092" cy="46686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566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406-16\Desktop\산출물 사진\공통코드ER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97868" y="653971"/>
            <a:ext cx="6114048" cy="6476745"/>
          </a:xfrm>
          <a:prstGeom prst="rect">
            <a:avLst/>
          </a:prstGeom>
          <a:noFill/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4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92162" y="234616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산출물 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DB(</a:t>
            </a:r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공통코드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2800" b="1" spc="-3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66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406-16\Desktop\산출물 사진\교수강의ER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9980" y="757990"/>
            <a:ext cx="9248441" cy="5857855"/>
          </a:xfrm>
          <a:prstGeom prst="rect">
            <a:avLst/>
          </a:prstGeom>
          <a:noFill/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4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511212" y="234616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산출물 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DB(</a:t>
            </a:r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교수강의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2800" b="1" spc="-3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5394073" y="282263"/>
            <a:ext cx="3811750" cy="5697934"/>
            <a:chOff x="5403598" y="43928"/>
            <a:chExt cx="3811750" cy="569793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1442" y="43928"/>
              <a:ext cx="3783906" cy="5648637"/>
            </a:xfrm>
            <a:prstGeom prst="rect">
              <a:avLst/>
            </a:prstGeom>
            <a:ln w="76200">
              <a:noFill/>
            </a:ln>
          </p:spPr>
        </p:pic>
        <p:sp>
          <p:nvSpPr>
            <p:cNvPr id="7" name="액자 6"/>
            <p:cNvSpPr/>
            <p:nvPr/>
          </p:nvSpPr>
          <p:spPr>
            <a:xfrm>
              <a:off x="5403598" y="165768"/>
              <a:ext cx="3811750" cy="5576094"/>
            </a:xfrm>
            <a:prstGeom prst="frame">
              <a:avLst>
                <a:gd name="adj1" fmla="val 165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아래쪽 화살표 9"/>
          <p:cNvSpPr/>
          <p:nvPr/>
        </p:nvSpPr>
        <p:spPr>
          <a:xfrm>
            <a:off x="6815048" y="4412968"/>
            <a:ext cx="323850" cy="76863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66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37" y="757836"/>
            <a:ext cx="10059343" cy="582494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4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501687" y="234616"/>
            <a:ext cx="4095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산출물 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DB(</a:t>
            </a:r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학생수강강의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2800" b="1" spc="-3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66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4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539787" y="225091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산출물 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DB(</a:t>
            </a:r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학사관리자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2800" b="1" spc="-3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C:\Users\406-16\Desktop\산출물 사진\학사관리자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758" y="1276517"/>
            <a:ext cx="11622087" cy="4857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566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4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520737" y="234616"/>
            <a:ext cx="2850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산출물 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 설계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6.googleusercontent.com/_4ZXSGRIYwFkE6003ud_m0e_pMPpRI_S_dbjnOjURACE9OD__MfZ8_O1bOzTDd6gz0jdLO2qo9rCpYcDIpU-u0ATf2wusL7YkkUybfjEuzbGYqr19grH1YZ5rh_c-RIv-jePyEzfb3LZjE_yfgfQkZrBaDJpNbTJo7Nv1VugNOob3mri8HdB_ikAVCVe6ioOMx51L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74" y="795936"/>
            <a:ext cx="3799675" cy="575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6.googleusercontent.com/iIUnIojE25kVrGFD99gbM2EJ7pvhPIESa3Cc0M-f_HpWS1AR39PCebJJyei0HbhLIjf6lRgEyLlWYDzYzq4ZAGXo4RG67JkA43-w1_0tMV9OVNbVwbEvFn8F673HGMPSoPuJ9J_Z5u7TEe4NWx8ffIq5Ww5MrIZmpffg0zgKvsBZZ4pp71cazcfA5fREfT0x1D3Vl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93"/>
          <a:stretch/>
        </p:blipFill>
        <p:spPr bwMode="auto">
          <a:xfrm>
            <a:off x="4819106" y="789271"/>
            <a:ext cx="7004050" cy="3676060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4.googleusercontent.com/wFSrc4HajEfWdYlFiWywFRMCJ1Q3FNi8SCIpHZbKasFa1TdWGjgbQapO3n-wgOwEAD1nlfr8l91Z_HU7K1xu_JNB2ClMvs7olWdXirBbHQW4eU0RlsRG0bvcKie7cpZIHyLU61EFJFVXZBSw3Bv36TkPSK5aDuzsjmk9IRzsbwTPUWNIb4QRJOAdwDL7rop_rkL30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" t="8760" r="61693" b="65500"/>
          <a:stretch/>
        </p:blipFill>
        <p:spPr bwMode="auto">
          <a:xfrm>
            <a:off x="6250344" y="2716695"/>
            <a:ext cx="2609176" cy="2914939"/>
          </a:xfrm>
          <a:prstGeom prst="rect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4.googleusercontent.com/ZyiDCfENYwEShfEPs-ZY0q0M3gZLd1F6vgFXx6Txwd0RFWgx576bKs5d-VvqFX-9QdsQg8c8XZ8p8OGKx-Y-AcptW5IOTTkmopk6p8n5eBXS9Db6QsfLGMf-2oPKYt5e7FtSzPt3mYi7HdobSdiTC0jQgPU8pyzcDnUMV1medNtCWtjjDpsapNXyUMrcjZj_brs0bQ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" t="8852" r="62218" b="65700"/>
          <a:stretch/>
        </p:blipFill>
        <p:spPr bwMode="auto">
          <a:xfrm>
            <a:off x="7254240" y="3462445"/>
            <a:ext cx="2763520" cy="3111824"/>
          </a:xfrm>
          <a:prstGeom prst="rect">
            <a:avLst/>
          </a:prstGeom>
          <a:noFill/>
          <a:ln w="635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액자 1"/>
          <p:cNvSpPr/>
          <p:nvPr/>
        </p:nvSpPr>
        <p:spPr>
          <a:xfrm>
            <a:off x="790575" y="2716695"/>
            <a:ext cx="3819525" cy="3226905"/>
          </a:xfrm>
          <a:prstGeom prst="frame">
            <a:avLst>
              <a:gd name="adj1" fmla="val 246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75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4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528954" y="234616"/>
            <a:ext cx="2850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산출물 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 설계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https://lh3.googleusercontent.com/2oq_hFJCDuFlEvHuLlbiWcHcaHOU0daY-pMPrdwEy9pjumK358sEH2fA5g_m6UMIM2dPFeWtuhA2haB4NDQkLZXlA2zM8tfG-uRe01ZDPoK38DbcdOtTMBaJWc--Ss3sJpyoDE3Hz-3m-jWHLzRkWh0QxblStBZGURN39h_Mtk4krMqho_pWfDOfWmVYLLTloHQfqw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6"/>
          <a:stretch/>
        </p:blipFill>
        <p:spPr bwMode="auto">
          <a:xfrm>
            <a:off x="3775960" y="1037189"/>
            <a:ext cx="4796835" cy="545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75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4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501687" y="234616"/>
            <a:ext cx="2850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산출물 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 설계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lh4.googleusercontent.com/6i-xfSSSLVDSR1eSZSDeoHdRqg01g27_vT7hcY8UxSuwsOQzrbCFj3iG8QbPJRiu-W4Nl_r2nj_Fpf2OIITCxADWY7R_u94usy-WTLtSC4KLJ1HebBOzd6VmyZM_C1t1JvsVSn8caD4Oy2PUTjkgAS3yBikyC_T-Nkrz8eaxauHhICJxwTYFel6AF8sIxqZKkfkNJ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12" y="908229"/>
            <a:ext cx="9178559" cy="563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액자 1"/>
          <p:cNvSpPr/>
          <p:nvPr/>
        </p:nvSpPr>
        <p:spPr>
          <a:xfrm>
            <a:off x="1409700" y="3771900"/>
            <a:ext cx="1876425" cy="2600325"/>
          </a:xfrm>
          <a:prstGeom prst="frame">
            <a:avLst>
              <a:gd name="adj1" fmla="val 437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26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4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511212" y="234616"/>
            <a:ext cx="2850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산출물 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 설계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ttps://lh5.googleusercontent.com/s17jlPlYJU0w1HHCDMVpeEMO1aV7lLV4tLB46fnpg1q2t2Ry_8ETFS4j0pTCxjsgfOi0Xw2pjcATHWg5NR7VUeTyr0noE5UFTN59m3eqC7iEWUQoxM92e-4-I5HgbeyQEoWjBfxRwQ_zFiFfOHWW9efZ86p4h6-FO0Emc95Cmg-_gk3fcHJr7SvDufVLnPGxRjPlm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43" y="852082"/>
            <a:ext cx="5291990" cy="564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5.googleusercontent.com/zSomPsfz3uoWhNLVSlOqfNrQemTCR7dGiJknng1vCj3Vb1iNWuW_1Y84r4prnYMu7FaFRZCMC1En7pbh80PC9UEn-ZvoFcOum2rLsLYAOTFsj9LYes59LoN2n8CBfj6owgHd18-7fQepRkW51OplgoR7msA_ebFjDQgMyF_DFGoqQME4IU08Cj4NCR6_5lmSWcMcA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727" y="787823"/>
            <a:ext cx="5417751" cy="582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6.googleusercontent.com/A5WDbszx1v7Yh5wqC8cM-9uciMfuc_XS4JGeJDr7e2EdTXW0fPCYiBBnBp0_g9eF2-PeLC4jjs4HuWInwpmKj6eB1xHbfkEgmfiskvGLMVscttnF-9lGIjX50oIDAsFIjhHl4ulGzARA3c8b_crnKFyOzODeWRdGbxpGTZe9jCxY5wjtNhFHbnaQ-sAdgl8js6jqP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911" y="880156"/>
            <a:ext cx="5274351" cy="564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액자 1"/>
          <p:cNvSpPr/>
          <p:nvPr/>
        </p:nvSpPr>
        <p:spPr>
          <a:xfrm>
            <a:off x="1067943" y="1200150"/>
            <a:ext cx="1094232" cy="5417129"/>
          </a:xfrm>
          <a:prstGeom prst="frame">
            <a:avLst>
              <a:gd name="adj1" fmla="val 55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/>
          <p:cNvSpPr/>
          <p:nvPr/>
        </p:nvSpPr>
        <p:spPr>
          <a:xfrm>
            <a:off x="2835087" y="1200149"/>
            <a:ext cx="1094232" cy="5417129"/>
          </a:xfrm>
          <a:prstGeom prst="frame">
            <a:avLst>
              <a:gd name="adj1" fmla="val 64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/>
          <p:cNvSpPr/>
          <p:nvPr/>
        </p:nvSpPr>
        <p:spPr>
          <a:xfrm>
            <a:off x="4930911" y="1228223"/>
            <a:ext cx="1001592" cy="5417129"/>
          </a:xfrm>
          <a:prstGeom prst="frame">
            <a:avLst>
              <a:gd name="adj1" fmla="val 4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95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4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511212" y="234616"/>
            <a:ext cx="2850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산출물 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 설계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lh4.googleusercontent.com/urmAQsDqnI7L6w8-3AQ1QSk6jHieeibByyILp7Ek7Uv8gs1MVzCPCg3cWk8lqFzfo7rTW9vN0WT0AZHrd_VXYcFH9UzF2y25CGHR3y00NWq1ktq6wEoGDq24fL7XsWPVMKWiA_ujzLUYdbHo-cAvj_Q2z_H6SBy--doIeJUyIruQiJMUnzv_BtJ2K9vcn2RnI4M0O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17"/>
          <a:stretch/>
        </p:blipFill>
        <p:spPr bwMode="auto">
          <a:xfrm>
            <a:off x="1321049" y="832029"/>
            <a:ext cx="9706657" cy="562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액자 1"/>
          <p:cNvSpPr/>
          <p:nvPr/>
        </p:nvSpPr>
        <p:spPr>
          <a:xfrm>
            <a:off x="3060267" y="3171825"/>
            <a:ext cx="2397558" cy="2228850"/>
          </a:xfrm>
          <a:prstGeom prst="frame">
            <a:avLst>
              <a:gd name="adj1" fmla="val 549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45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1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383776" y="2727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1360576" y="2436228"/>
            <a:ext cx="94708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rgbClr val="00135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학사 통합 관리 시스템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3387575" y="3812569"/>
            <a:ext cx="5416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학생</a:t>
            </a:r>
            <a:r>
              <a:rPr lang="en-US" altLang="ko-KR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학사관리자</a:t>
            </a:r>
            <a:r>
              <a:rPr lang="en-US" altLang="ko-KR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교수를 대상으로</a:t>
            </a:r>
            <a:endParaRPr lang="en-US" altLang="ko-KR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학사 시스템에 흩어져 있던 기능들을 통합시켜</a:t>
            </a:r>
            <a:endParaRPr lang="en-US" altLang="ko-KR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일괄적으로 관리할 수 있고 접근 편의성을 증진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  <a:ln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178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4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530262" y="234616"/>
            <a:ext cx="2850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산출물 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 설계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s://lh6.googleusercontent.com/t27yKCucTSF3oIuoHHd9foYGYKKHQFZjisRg_EcZm-UW3xD0JhH5tDbMMp8MDp73CoikGrzCWadzSVx0e5T71VjtsqZHQgycxy_UTwdu9PjaLPV5O3f4p48cxMHUi2LRvW_8LKHO1Hm2CEXAaOVWqbziPLhPbcyZMt9AA3Hz0auLYhjdEBA5MCxvII0oXrY-jVeQU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08"/>
          <a:stretch/>
        </p:blipFill>
        <p:spPr bwMode="auto">
          <a:xfrm>
            <a:off x="1795883" y="1142445"/>
            <a:ext cx="8756990" cy="524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액자 1"/>
          <p:cNvSpPr/>
          <p:nvPr/>
        </p:nvSpPr>
        <p:spPr>
          <a:xfrm>
            <a:off x="1795883" y="2400300"/>
            <a:ext cx="1661692" cy="3990876"/>
          </a:xfrm>
          <a:prstGeom prst="frame">
            <a:avLst>
              <a:gd name="adj1" fmla="val 447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49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https://lh4.googleusercontent.com/IbmXWdfVa6NJATLyxIMOxJ_PGIEpNsD9C5S4PKf4EUVgOwW9z65gET34i2UbmLM49Z_DVOe5s8wp7bsMCjOkhOVxhvmZ5QWMq12pSFVm5z4co0lifDhv1V5Fu6fQPQJQOFzU29UpXV3MX9MBmvgVc2RtelQBja8_vn2rXaW64q35W-H35PWlKnIV0j5Gjctgi3xus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23"/>
          <a:stretch/>
        </p:blipFill>
        <p:spPr bwMode="auto">
          <a:xfrm>
            <a:off x="585562" y="1115789"/>
            <a:ext cx="6985272" cy="421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액자 1"/>
          <p:cNvSpPr/>
          <p:nvPr/>
        </p:nvSpPr>
        <p:spPr>
          <a:xfrm>
            <a:off x="6512560" y="2824480"/>
            <a:ext cx="650240" cy="26416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ttps://lh3.googleusercontent.com/2dzvTFIro0ZXeZerxwTqNgik_V7Slx9b1FK5LaQJL44Wluv-V6AjQojxTQ29CS423B-yI2CZVARmghop8M4IDXxkIbXGesEyqETJF5GV97rGY8mK5yVoIOT8pQ4GNqSM5cCKpkMYVw63CHNS9MWQxM4oqOLJEXGQ6n_uD640J8yW3lytChX-MWZhUXXzcK0ICfeeV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07"/>
          <a:stretch/>
        </p:blipFill>
        <p:spPr bwMode="auto">
          <a:xfrm>
            <a:off x="5037072" y="949124"/>
            <a:ext cx="6699657" cy="542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4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501687" y="234616"/>
            <a:ext cx="2850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산출물 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 설계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액자 7"/>
          <p:cNvSpPr/>
          <p:nvPr/>
        </p:nvSpPr>
        <p:spPr>
          <a:xfrm>
            <a:off x="6512560" y="5770880"/>
            <a:ext cx="3322320" cy="515958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https://lh4.googleusercontent.com/YOrJdbxs6hqP3ywRMOpATqnzbVWai0LO1PgRhXdyAYTzX7NtVV1Y2EdGMg0-bpmSyC2D-fGYjoGT_9niIHI-oRIAkz3s54pC6s9cMT5hgpKJg9tCMFpgDqRRDybU2M_paFRmnlXwxELpIzF3Ey0aQ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00"/>
          <a:stretch/>
        </p:blipFill>
        <p:spPr bwMode="auto">
          <a:xfrm>
            <a:off x="2926917" y="813934"/>
            <a:ext cx="6436515" cy="569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액자 8"/>
          <p:cNvSpPr/>
          <p:nvPr/>
        </p:nvSpPr>
        <p:spPr>
          <a:xfrm>
            <a:off x="4352147" y="5703297"/>
            <a:ext cx="4694175" cy="39624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74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4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511212" y="234616"/>
            <a:ext cx="2850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산출물 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 설계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https://lh6.googleusercontent.com/gorkanF1ZG_lRpX5ZLL_-wPu4QMFgk19f-PPpQWzJm8Zl-c5OsigcfRW070KGPNF_FksdJQtGTgX4ksyQvTwN9zIF49NLq67y1IPuluS6rNYvbO98L8edp5HqwELf-xO6mSh6JBnjkjtyUKdpTezJMGbG6JD4DI6qPYcBJx07IOcJLSv2iaZ25UaoNzxeAhqqBXj8Q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30"/>
          <a:stretch/>
        </p:blipFill>
        <p:spPr bwMode="auto">
          <a:xfrm>
            <a:off x="386129" y="908229"/>
            <a:ext cx="7416751" cy="552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lh5.googleusercontent.com/YAQQVo_GTLSv4Q4puADasqjCQPt9sNkji__G_42KPW7F2aAUtIlU_ntU_PBQsdaM5m4KZNmU5wk7kRpgKGs1jXqyY9NHLFaiIFwRn43n3-rgpah0IU3VnQFozZzWz8x0U26iprHBJQx_kHctLTfju4Mk5DNAC_-rtqF1Afl0vX7flBMsK5qb9u9-1CReCzLMyWBbS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480" y="795937"/>
            <a:ext cx="5327720" cy="570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액자 1"/>
          <p:cNvSpPr/>
          <p:nvPr/>
        </p:nvSpPr>
        <p:spPr>
          <a:xfrm>
            <a:off x="7640320" y="1534160"/>
            <a:ext cx="4175760" cy="1645920"/>
          </a:xfrm>
          <a:prstGeom prst="frame">
            <a:avLst>
              <a:gd name="adj1" fmla="val 50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/>
          <p:cNvSpPr/>
          <p:nvPr/>
        </p:nvSpPr>
        <p:spPr>
          <a:xfrm>
            <a:off x="9530080" y="5811520"/>
            <a:ext cx="1046480" cy="26416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13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4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530262" y="234616"/>
            <a:ext cx="2850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산출물 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 설계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https://lh4.googleusercontent.com/8JPvuiPFUp4x6folAEHo4SNOO1YNqokVklyuPl9VVqTJ2cWPGLK679AgsIiubTBwNiZqCk8IMc6RftoMw6yCxM0DAGwgPUxzyfWDCIMx7TpmP5DMDAbb3wzgNif_3yO8-98BmtdIdpblF0ZXqBJrC_g2xS6rLx0A2YC0EqM40gvRWu7PDO_5h6hbIkEssA3VKQZ2v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2"/>
          <a:stretch/>
        </p:blipFill>
        <p:spPr bwMode="auto">
          <a:xfrm>
            <a:off x="1463970" y="908229"/>
            <a:ext cx="4413661" cy="570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6.googleusercontent.com/xktRQpGuGSQLN_OJlG1asMdnsig-Vv2_3e1GyTd25lVLNe25uBBucjHYHyGqGRpfEUot4NJJLexOkAVrLe_kQl_IJ98z82LTaaMohxMGHnoLIymlhSrMAwKY28A5SFpWmQ3FTJR-V7fqstcwIT0J6bQBKlspz5az79Hvg8PI44BrRsbXyoF0bjkP9pHakLhULcxts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572" y="908229"/>
            <a:ext cx="4391793" cy="559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액자 1"/>
          <p:cNvSpPr/>
          <p:nvPr/>
        </p:nvSpPr>
        <p:spPr>
          <a:xfrm>
            <a:off x="3241040" y="3705549"/>
            <a:ext cx="1270000" cy="56896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/>
          <p:cNvSpPr/>
          <p:nvPr/>
        </p:nvSpPr>
        <p:spPr>
          <a:xfrm>
            <a:off x="6858000" y="3027680"/>
            <a:ext cx="3582365" cy="2286000"/>
          </a:xfrm>
          <a:prstGeom prst="frame">
            <a:avLst>
              <a:gd name="adj1" fmla="val 538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53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4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539787" y="225091"/>
            <a:ext cx="2850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산출물 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 설계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https://lh3.googleusercontent.com/KdNHcOBRohGnrepgj6aup8oxS_JWhozhTamRiMlIC6riOsW7WMyvJJ4J5sNxS1cSeUOV3ldGM_pKnjHibCmUEfIXw8MgkQfFeLzCJbC877Y1hpwD3J5RGzLGYRgeWwf1sLudQlpfOdovzia0cdCUbxQZ4n-AYi6Tq9pI8yrvMqxvyvFltLhJkTOGVWyhDyr40H2t-w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43"/>
          <a:stretch/>
        </p:blipFill>
        <p:spPr bwMode="auto">
          <a:xfrm>
            <a:off x="3141147" y="908229"/>
            <a:ext cx="6066462" cy="565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02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4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511212" y="234616"/>
            <a:ext cx="2850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산출물 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 설계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https://lh4.googleusercontent.com/p29tuSdul4UXITdvwAtxFEzWDAwicpZgtcIvZUa_GwTWGJiFFp-kLBEtGNyF0Yv5QjcihaZi9im8S5QkgWrLlWQKSYs2SMDzDzNSj62PPj85S4nBJ4Z4M-IcJv3LDs0sCMKTrU4iHPShB8zvax9XOXJtl8uzHg4kXMDyTJ7SPln1T7sIAMUdSIzTK85_VfQFxciRNQ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00"/>
          <a:stretch/>
        </p:blipFill>
        <p:spPr bwMode="auto">
          <a:xfrm>
            <a:off x="460376" y="908229"/>
            <a:ext cx="7122824" cy="564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액자 1"/>
          <p:cNvSpPr/>
          <p:nvPr/>
        </p:nvSpPr>
        <p:spPr>
          <a:xfrm>
            <a:off x="6492240" y="3118854"/>
            <a:ext cx="1005840" cy="75210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44" name="Picture 4" descr="https://lh6.googleusercontent.com/A5WDbszx1v7Yh5wqC8cM-9uciMfuc_XS4JGeJDr7e2EdTXW0fPCYiBBnBp0_g9eF2-PeLC4jjs4HuWInwpmKj6eB1xHbfkEgmfiskvGLMVscttnF-9lGIjX50oIDAsFIjhHl4ulGzARA3c8b_crnKFyOzODeWRdGbxpGTZe9jCxY5wjtNhFHbnaQ-sAdgl8js6jqP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0"/>
          <a:stretch/>
        </p:blipFill>
        <p:spPr bwMode="auto">
          <a:xfrm>
            <a:off x="5114519" y="497337"/>
            <a:ext cx="6391682" cy="590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5.googleusercontent.com/5wfDEmUfRTyASrmx2pemeDlyF8YOtTfE6nJo0WhbC60d_D2mcurkyGgvGQcMw9q1148vSIu26z_zct__0z3musfAnf3VdXCa3VL20zxcyXAuQ7ey_OaDVR8DME3_tv7zGPrLKQY5U8lLNo1G2It_0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4" t="43284" b="27501"/>
          <a:stretch/>
        </p:blipFill>
        <p:spPr bwMode="auto">
          <a:xfrm>
            <a:off x="2457182" y="2519392"/>
            <a:ext cx="8070116" cy="31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액자 6"/>
          <p:cNvSpPr/>
          <p:nvPr/>
        </p:nvSpPr>
        <p:spPr>
          <a:xfrm>
            <a:off x="10779760" y="2611120"/>
            <a:ext cx="467360" cy="29464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6995160" y="5041531"/>
            <a:ext cx="3205480" cy="587109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9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4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549312" y="234616"/>
            <a:ext cx="2850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산출물 </a:t>
            </a:r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 설계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https://lh6.googleusercontent.com/A-gb766tbcD2eeTyGt4Dbz3ksauMKledZv6J2EDWgRPF3s2-rHg3Xl1hsHkYVHpMuIJ16bsufEnKiIJbquG-AE12PZsBLt2_EIToetui14ucMpDuqOWRohP3OLgJMqQm1UEiBUjWTSI2SsPDsl79LS5ozRB0HTOeEtWAt3-IhWuziAnvrmKBnfqLNjVA5gKTEFc48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5"/>
          <a:stretch/>
        </p:blipFill>
        <p:spPr bwMode="auto">
          <a:xfrm>
            <a:off x="3401163" y="998800"/>
            <a:ext cx="5546430" cy="553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87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59424" y="3623963"/>
            <a:ext cx="3532732" cy="272579"/>
            <a:chOff x="6493308" y="5106062"/>
            <a:chExt cx="5299098" cy="4088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2F2F2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6493308" y="5106062"/>
              <a:ext cx="5299098" cy="408869"/>
            </a:xfrm>
            <a:prstGeom prst="rect">
              <a:avLst/>
            </a:prstGeom>
            <a:noFill/>
          </p:spPr>
        </p:pic>
      </p:grpSp>
      <p:sp>
        <p:nvSpPr>
          <p:cNvPr id="3" name="TextBox 2"/>
          <p:cNvSpPr txBox="1"/>
          <p:nvPr/>
        </p:nvSpPr>
        <p:spPr>
          <a:xfrm>
            <a:off x="4522814" y="2924136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  <a:endParaRPr lang="ko-KR" altLang="en-US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603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8EF93E7-9EB0-9BD0-649E-079FD6CBFD95}"/>
              </a:ext>
            </a:extLst>
          </p:cNvPr>
          <p:cNvSpPr txBox="1"/>
          <p:nvPr/>
        </p:nvSpPr>
        <p:spPr>
          <a:xfrm>
            <a:off x="1360569" y="1310842"/>
            <a:ext cx="94708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rgbClr val="00135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학사 통합 관리 시스템</a:t>
            </a:r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6E377060-5200-8DA7-6ADE-DB4D5207FA80}"/>
              </a:ext>
            </a:extLst>
          </p:cNvPr>
          <p:cNvSpPr/>
          <p:nvPr/>
        </p:nvSpPr>
        <p:spPr>
          <a:xfrm>
            <a:off x="1163052" y="1310842"/>
            <a:ext cx="9881937" cy="4786707"/>
          </a:xfrm>
          <a:prstGeom prst="bracketPair">
            <a:avLst>
              <a:gd name="adj" fmla="val 12319"/>
            </a:avLst>
          </a:prstGeom>
          <a:ln>
            <a:solidFill>
              <a:srgbClr val="2F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085A7F-2C2E-4959-49A9-054ABE63152D}"/>
              </a:ext>
            </a:extLst>
          </p:cNvPr>
          <p:cNvGrpSpPr/>
          <p:nvPr/>
        </p:nvGrpSpPr>
        <p:grpSpPr>
          <a:xfrm>
            <a:off x="2696182" y="3429620"/>
            <a:ext cx="2208024" cy="2667930"/>
            <a:chOff x="2696182" y="3429620"/>
            <a:chExt cx="2208024" cy="266793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DC9C690-E205-44B9-854C-CAA7E2004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182" y="3429620"/>
              <a:ext cx="2208024" cy="220802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62D6CA-BDB7-C11F-A39B-A179E063005D}"/>
                </a:ext>
              </a:extLst>
            </p:cNvPr>
            <p:cNvSpPr txBox="1"/>
            <p:nvPr/>
          </p:nvSpPr>
          <p:spPr>
            <a:xfrm>
              <a:off x="3002539" y="557433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수강신청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E28FCF7-E68F-9957-C309-DDA04ECC4178}"/>
              </a:ext>
            </a:extLst>
          </p:cNvPr>
          <p:cNvGrpSpPr/>
          <p:nvPr/>
        </p:nvGrpSpPr>
        <p:grpSpPr>
          <a:xfrm>
            <a:off x="7594153" y="3549426"/>
            <a:ext cx="1824957" cy="2426926"/>
            <a:chOff x="7594153" y="3549426"/>
            <a:chExt cx="1824957" cy="242692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3A657C-0277-9718-E918-72F371955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4153" y="3549426"/>
              <a:ext cx="1824957" cy="18249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B41467-A74F-B6F8-3EAC-E1B78E6F1F3A}"/>
                </a:ext>
              </a:extLst>
            </p:cNvPr>
            <p:cNvSpPr txBox="1"/>
            <p:nvPr/>
          </p:nvSpPr>
          <p:spPr>
            <a:xfrm>
              <a:off x="7950650" y="5453132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err="1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포틀릿</a:t>
              </a:r>
              <a:endParaRPr lang="ko-KR" altLang="en-US" sz="2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6" name="십자형 5">
            <a:extLst>
              <a:ext uri="{FF2B5EF4-FFF2-40B4-BE49-F238E27FC236}">
                <a16:creationId xmlns:a16="http://schemas.microsoft.com/office/drawing/2014/main" id="{1E3ED76B-65DE-BB67-AAB7-C65ACCEA704A}"/>
              </a:ext>
            </a:extLst>
          </p:cNvPr>
          <p:cNvSpPr/>
          <p:nvPr/>
        </p:nvSpPr>
        <p:spPr>
          <a:xfrm>
            <a:off x="5723873" y="3815056"/>
            <a:ext cx="1050613" cy="1050613"/>
          </a:xfrm>
          <a:prstGeom prst="plus">
            <a:avLst>
              <a:gd name="adj" fmla="val 3487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1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383776" y="2727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val="285528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727914" y="815869"/>
            <a:ext cx="6905133" cy="3222128"/>
            <a:chOff x="275347" y="916703"/>
            <a:chExt cx="6905133" cy="322212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347" y="916703"/>
              <a:ext cx="6905133" cy="3222128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332509" y="1057029"/>
              <a:ext cx="532969" cy="555537"/>
            </a:xfrm>
            <a:prstGeom prst="rect">
              <a:avLst/>
            </a:prstGeom>
            <a:solidFill>
              <a:srgbClr val="5C5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1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94610" y="226536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주제 선정 배경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18" y="895810"/>
            <a:ext cx="2769898" cy="56512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16123"/>
          <a:stretch/>
        </p:blipFill>
        <p:spPr>
          <a:xfrm>
            <a:off x="4658635" y="2485347"/>
            <a:ext cx="7384906" cy="384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2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1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4537" y="253666"/>
            <a:ext cx="2517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벤치마킹 사이트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851338"/>
            <a:ext cx="9881937" cy="5297213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026" name="Picture 2" descr="C:\Users\406-16\Desktop\벤치마킹 사이트\충남대학교 포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5602" y="1056290"/>
            <a:ext cx="8384877" cy="5060731"/>
          </a:xfrm>
          <a:prstGeom prst="rect">
            <a:avLst/>
          </a:prstGeom>
          <a:noFill/>
        </p:spPr>
      </p:pic>
      <p:sp>
        <p:nvSpPr>
          <p:cNvPr id="7" name="액자 6"/>
          <p:cNvSpPr/>
          <p:nvPr/>
        </p:nvSpPr>
        <p:spPr>
          <a:xfrm>
            <a:off x="3238500" y="4162425"/>
            <a:ext cx="5886450" cy="1986126"/>
          </a:xfrm>
          <a:prstGeom prst="frame">
            <a:avLst>
              <a:gd name="adj1" fmla="val 544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78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1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534502" y="240133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기능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6174378" y="776886"/>
            <a:ext cx="0" cy="573821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녹화_2022_09_06_21_05_38_55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8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091" y="2419751"/>
            <a:ext cx="5831478" cy="31192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359037" y="1707294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포틀릿</a:t>
            </a:r>
            <a:endParaRPr lang="ko-KR" altLang="en-US" sz="2800" b="1" spc="-3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8531237" y="1707294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수강신청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46941" r="4645"/>
          <a:stretch/>
        </p:blipFill>
        <p:spPr>
          <a:xfrm>
            <a:off x="6309188" y="2914650"/>
            <a:ext cx="5764190" cy="202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6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5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1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85594" y="244141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406-16\Desktop\개발환경\eclips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0722" y="2278977"/>
            <a:ext cx="1999319" cy="1317835"/>
          </a:xfrm>
          <a:prstGeom prst="rect">
            <a:avLst/>
          </a:prstGeom>
          <a:noFill/>
        </p:spPr>
      </p:pic>
      <p:pic>
        <p:nvPicPr>
          <p:cNvPr id="2051" name="Picture 3" descr="C:\Users\406-16\Desktop\개발환경\apache tomca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9351" y="2308945"/>
            <a:ext cx="2588026" cy="1304073"/>
          </a:xfrm>
          <a:prstGeom prst="rect">
            <a:avLst/>
          </a:prstGeom>
          <a:noFill/>
        </p:spPr>
      </p:pic>
      <p:pic>
        <p:nvPicPr>
          <p:cNvPr id="2052" name="Picture 4" descr="C:\Users\406-16\Desktop\개발환경\cs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70332" y="2617112"/>
            <a:ext cx="999709" cy="1095732"/>
          </a:xfrm>
          <a:prstGeom prst="rect">
            <a:avLst/>
          </a:prstGeom>
          <a:noFill/>
        </p:spPr>
      </p:pic>
      <p:pic>
        <p:nvPicPr>
          <p:cNvPr id="2053" name="Picture 5" descr="C:\Users\406-16\Desktop\개발환경\java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06427" y="3910373"/>
            <a:ext cx="946044" cy="1240459"/>
          </a:xfrm>
          <a:prstGeom prst="rect">
            <a:avLst/>
          </a:prstGeom>
          <a:noFill/>
        </p:spPr>
      </p:pic>
      <p:pic>
        <p:nvPicPr>
          <p:cNvPr id="2054" name="Picture 6" descr="C:\Users\406-16\Desktop\개발환경\jQuer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115449" y="2568561"/>
            <a:ext cx="1678551" cy="1120558"/>
          </a:xfrm>
          <a:prstGeom prst="rect">
            <a:avLst/>
          </a:prstGeom>
          <a:noFill/>
        </p:spPr>
      </p:pic>
      <p:pic>
        <p:nvPicPr>
          <p:cNvPr id="2055" name="Picture 7" descr="C:\Users\406-16\Desktop\개발환경\js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738293" y="2550118"/>
            <a:ext cx="914262" cy="1270292"/>
          </a:xfrm>
          <a:prstGeom prst="rect">
            <a:avLst/>
          </a:prstGeom>
          <a:noFill/>
        </p:spPr>
      </p:pic>
      <p:pic>
        <p:nvPicPr>
          <p:cNvPr id="2056" name="Picture 8" descr="C:\Users\406-16\Desktop\개발환경\jsp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864090" y="4016043"/>
            <a:ext cx="779809" cy="1214540"/>
          </a:xfrm>
          <a:prstGeom prst="rect">
            <a:avLst/>
          </a:prstGeom>
          <a:noFill/>
        </p:spPr>
      </p:pic>
      <p:pic>
        <p:nvPicPr>
          <p:cNvPr id="2057" name="Picture 9" descr="C:\Users\406-16\Desktop\개발환경\maven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77802" y="5622197"/>
            <a:ext cx="1919357" cy="496283"/>
          </a:xfrm>
          <a:prstGeom prst="rect">
            <a:avLst/>
          </a:prstGeom>
          <a:noFill/>
        </p:spPr>
      </p:pic>
      <p:pic>
        <p:nvPicPr>
          <p:cNvPr id="2058" name="Picture 10" descr="C:\Users\406-16\Desktop\개발환경\myBatis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15260" y="5433433"/>
            <a:ext cx="2456208" cy="787885"/>
          </a:xfrm>
          <a:prstGeom prst="rect">
            <a:avLst/>
          </a:prstGeom>
          <a:noFill/>
        </p:spPr>
      </p:pic>
      <p:pic>
        <p:nvPicPr>
          <p:cNvPr id="2059" name="Picture 11" descr="C:\Users\406-16\Desktop\개발환경\oracle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78968" y="4016043"/>
            <a:ext cx="876300" cy="1029121"/>
          </a:xfrm>
          <a:prstGeom prst="rect">
            <a:avLst/>
          </a:prstGeom>
          <a:noFill/>
        </p:spPr>
      </p:pic>
      <p:pic>
        <p:nvPicPr>
          <p:cNvPr id="2061" name="Picture 13" descr="C:\Users\406-16\Desktop\개발환경\svn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663748" y="3933632"/>
            <a:ext cx="1239769" cy="1197244"/>
          </a:xfrm>
          <a:prstGeom prst="rect">
            <a:avLst/>
          </a:prstGeom>
          <a:noFill/>
        </p:spPr>
      </p:pic>
      <p:pic>
        <p:nvPicPr>
          <p:cNvPr id="2062" name="Picture 14" descr="C:\Users\406-16\Desktop\개발환경\tiles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501424" y="4381758"/>
            <a:ext cx="1694000" cy="663406"/>
          </a:xfrm>
          <a:prstGeom prst="rect">
            <a:avLst/>
          </a:prstGeom>
          <a:noFill/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6174378" y="776886"/>
            <a:ext cx="0" cy="573821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492776" y="1235599"/>
            <a:ext cx="1203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Server</a:t>
            </a:r>
            <a:endParaRPr lang="ko-KR" altLang="en-US" sz="2800" b="1" spc="-3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8592649" y="1235599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Client</a:t>
            </a:r>
            <a:endParaRPr lang="ko-KR" altLang="en-US" sz="2800" b="1" spc="-3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1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CHAPTER 1</a:t>
            </a:r>
            <a:endParaRPr lang="ko-KR" altLang="en-US" sz="1600" dirty="0">
              <a:solidFill>
                <a:srgbClr val="2A538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4537" y="253666"/>
            <a:ext cx="1850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2A538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구조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5" name="그룹 1024"/>
          <p:cNvGrpSpPr/>
          <p:nvPr/>
        </p:nvGrpSpPr>
        <p:grpSpPr>
          <a:xfrm>
            <a:off x="-2777925" y="1330685"/>
            <a:ext cx="17682691" cy="4790537"/>
            <a:chOff x="-5045061" y="840938"/>
            <a:chExt cx="18776813" cy="5095759"/>
          </a:xfrm>
        </p:grpSpPr>
        <p:grpSp>
          <p:nvGrpSpPr>
            <p:cNvPr id="1024" name="그룹 1023"/>
            <p:cNvGrpSpPr/>
            <p:nvPr/>
          </p:nvGrpSpPr>
          <p:grpSpPr>
            <a:xfrm>
              <a:off x="-5045061" y="840938"/>
              <a:ext cx="18776813" cy="5095759"/>
              <a:chOff x="-3870359" y="857610"/>
              <a:chExt cx="18776813" cy="5095759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524518" y="857610"/>
                <a:ext cx="11299720" cy="3941647"/>
                <a:chOff x="-98320" y="630320"/>
                <a:chExt cx="15374446" cy="7202984"/>
              </a:xfrm>
            </p:grpSpPr>
            <p:grpSp>
              <p:nvGrpSpPr>
                <p:cNvPr id="72" name="그룹 1002"/>
                <p:cNvGrpSpPr/>
                <p:nvPr/>
              </p:nvGrpSpPr>
              <p:grpSpPr>
                <a:xfrm>
                  <a:off x="435912" y="972907"/>
                  <a:ext cx="5838510" cy="4162319"/>
                  <a:chOff x="2492080" y="1840667"/>
                  <a:chExt cx="5838510" cy="4162319"/>
                </a:xfrm>
              </p:grpSpPr>
              <p:pic>
                <p:nvPicPr>
                  <p:cNvPr id="73" name="Object 10"/>
                  <p:cNvPicPr>
                    <a:picLocks noChangeAspect="1"/>
                  </p:cNvPicPr>
                  <p:nvPr/>
                </p:nvPicPr>
                <p:blipFill>
                  <a:blip r:embed="rId2" cstate="print"/>
                  <a:stretch>
                    <a:fillRect/>
                  </a:stretch>
                </p:blipFill>
                <p:spPr>
                  <a:xfrm>
                    <a:off x="2492080" y="1840667"/>
                    <a:ext cx="5838510" cy="416231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4" name="그룹 1003"/>
                <p:cNvGrpSpPr/>
                <p:nvPr/>
              </p:nvGrpSpPr>
              <p:grpSpPr>
                <a:xfrm>
                  <a:off x="6583057" y="972907"/>
                  <a:ext cx="2765365" cy="4162319"/>
                  <a:chOff x="8639225" y="1840667"/>
                  <a:chExt cx="2765365" cy="4162319"/>
                </a:xfrm>
              </p:grpSpPr>
              <p:pic>
                <p:nvPicPr>
                  <p:cNvPr id="75" name="Object 13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8639225" y="1840667"/>
                    <a:ext cx="2765365" cy="416231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6" name="그룹 1004"/>
                <p:cNvGrpSpPr/>
                <p:nvPr/>
              </p:nvGrpSpPr>
              <p:grpSpPr>
                <a:xfrm>
                  <a:off x="9824612" y="972907"/>
                  <a:ext cx="2765365" cy="4162319"/>
                  <a:chOff x="11880780" y="1840667"/>
                  <a:chExt cx="2765365" cy="4162319"/>
                </a:xfrm>
              </p:grpSpPr>
              <p:pic>
                <p:nvPicPr>
                  <p:cNvPr id="77" name="Object 16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1880780" y="1840667"/>
                    <a:ext cx="2765365" cy="416231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8" name="그룹 1005"/>
                <p:cNvGrpSpPr/>
                <p:nvPr/>
              </p:nvGrpSpPr>
              <p:grpSpPr>
                <a:xfrm>
                  <a:off x="13362745" y="1687641"/>
                  <a:ext cx="1913381" cy="2018409"/>
                  <a:chOff x="15418913" y="2555401"/>
                  <a:chExt cx="1913381" cy="2018409"/>
                </a:xfrm>
              </p:grpSpPr>
              <p:pic>
                <p:nvPicPr>
                  <p:cNvPr id="79" name="Object 19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5418913" y="2555401"/>
                    <a:ext cx="1913381" cy="201840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1" name="Object 2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98320" y="1184211"/>
                  <a:ext cx="3085714" cy="2977183"/>
                </a:xfrm>
                <a:prstGeom prst="rect">
                  <a:avLst/>
                </a:prstGeom>
              </p:spPr>
            </p:pic>
            <p:pic>
              <p:nvPicPr>
                <p:cNvPr id="82" name="Object 26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824093" y="2018048"/>
                  <a:ext cx="3085714" cy="1265174"/>
                </a:xfrm>
                <a:prstGeom prst="rect">
                  <a:avLst/>
                </a:prstGeom>
              </p:spPr>
            </p:pic>
            <p:pic>
              <p:nvPicPr>
                <p:cNvPr id="83" name="Object 27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855975" y="630320"/>
                  <a:ext cx="3085714" cy="1542857"/>
                </a:xfrm>
                <a:prstGeom prst="rect">
                  <a:avLst/>
                </a:prstGeom>
              </p:spPr>
            </p:pic>
            <p:pic>
              <p:nvPicPr>
                <p:cNvPr id="84" name="Object 2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855975" y="2668352"/>
                  <a:ext cx="3085714" cy="1542857"/>
                </a:xfrm>
                <a:prstGeom prst="rect">
                  <a:avLst/>
                </a:prstGeom>
              </p:spPr>
            </p:pic>
            <p:pic>
              <p:nvPicPr>
                <p:cNvPr id="85" name="Object 2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3855975" y="1562913"/>
                  <a:ext cx="3085714" cy="1542857"/>
                </a:xfrm>
                <a:prstGeom prst="rect">
                  <a:avLst/>
                </a:prstGeom>
              </p:spPr>
            </p:pic>
            <p:pic>
              <p:nvPicPr>
                <p:cNvPr id="86" name="Object 30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387394" y="3627478"/>
                  <a:ext cx="3085714" cy="1542857"/>
                </a:xfrm>
                <a:prstGeom prst="rect">
                  <a:avLst/>
                </a:prstGeom>
              </p:spPr>
            </p:pic>
            <p:pic>
              <p:nvPicPr>
                <p:cNvPr id="87" name="Object 31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5153041" y="3627478"/>
                  <a:ext cx="3085714" cy="1542857"/>
                </a:xfrm>
                <a:prstGeom prst="rect">
                  <a:avLst/>
                </a:prstGeom>
              </p:spPr>
            </p:pic>
            <p:pic>
              <p:nvPicPr>
                <p:cNvPr id="88" name="Object 3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7510327" y="3765573"/>
                  <a:ext cx="3085714" cy="1542857"/>
                </a:xfrm>
                <a:prstGeom prst="rect">
                  <a:avLst/>
                </a:prstGeom>
              </p:spPr>
            </p:pic>
            <p:pic>
              <p:nvPicPr>
                <p:cNvPr id="89" name="Object 3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6422882" y="2347087"/>
                  <a:ext cx="3085714" cy="1542857"/>
                </a:xfrm>
                <a:prstGeom prst="rect">
                  <a:avLst/>
                </a:prstGeom>
              </p:spPr>
            </p:pic>
            <p:pic>
              <p:nvPicPr>
                <p:cNvPr id="90" name="Object 3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6422882" y="857969"/>
                  <a:ext cx="3085714" cy="1542857"/>
                </a:xfrm>
                <a:prstGeom prst="rect">
                  <a:avLst/>
                </a:prstGeom>
              </p:spPr>
            </p:pic>
            <p:pic>
              <p:nvPicPr>
                <p:cNvPr id="91" name="Object 3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9664437" y="2219402"/>
                  <a:ext cx="3085714" cy="1542857"/>
                </a:xfrm>
                <a:prstGeom prst="rect">
                  <a:avLst/>
                </a:prstGeom>
              </p:spPr>
            </p:pic>
            <p:pic>
              <p:nvPicPr>
                <p:cNvPr id="92" name="Object 3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9664437" y="803436"/>
                  <a:ext cx="3085714" cy="1542857"/>
                </a:xfrm>
                <a:prstGeom prst="rect">
                  <a:avLst/>
                </a:prstGeom>
              </p:spPr>
            </p:pic>
            <p:pic>
              <p:nvPicPr>
                <p:cNvPr id="93" name="Object 3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9664437" y="3484621"/>
                  <a:ext cx="3085714" cy="1542857"/>
                </a:xfrm>
                <a:prstGeom prst="rect">
                  <a:avLst/>
                </a:prstGeom>
              </p:spPr>
            </p:pic>
            <p:grpSp>
              <p:nvGrpSpPr>
                <p:cNvPr id="94" name="그룹 1006"/>
                <p:cNvGrpSpPr/>
                <p:nvPr/>
              </p:nvGrpSpPr>
              <p:grpSpPr>
                <a:xfrm>
                  <a:off x="3797347" y="4375398"/>
                  <a:ext cx="1996644" cy="230058"/>
                  <a:chOff x="5853515" y="5243158"/>
                  <a:chExt cx="1996644" cy="230058"/>
                </a:xfrm>
              </p:grpSpPr>
              <p:pic>
                <p:nvPicPr>
                  <p:cNvPr id="95" name="Object 39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 rot="-10800000">
                    <a:off x="5853515" y="5243158"/>
                    <a:ext cx="1996644" cy="2300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6" name="그룹 1007"/>
                <p:cNvGrpSpPr/>
                <p:nvPr/>
              </p:nvGrpSpPr>
              <p:grpSpPr>
                <a:xfrm>
                  <a:off x="2215966" y="2605117"/>
                  <a:ext cx="362066" cy="192211"/>
                  <a:chOff x="4272134" y="3472877"/>
                  <a:chExt cx="362066" cy="192211"/>
                </a:xfrm>
              </p:grpSpPr>
              <p:pic>
                <p:nvPicPr>
                  <p:cNvPr id="97" name="Object 42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4272134" y="3472877"/>
                    <a:ext cx="362066" cy="19221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8" name="그룹 1008"/>
                <p:cNvGrpSpPr/>
                <p:nvPr/>
              </p:nvGrpSpPr>
              <p:grpSpPr>
                <a:xfrm>
                  <a:off x="3672425" y="3609944"/>
                  <a:ext cx="931907" cy="192211"/>
                  <a:chOff x="5728593" y="4477704"/>
                  <a:chExt cx="931907" cy="192211"/>
                </a:xfrm>
              </p:grpSpPr>
              <p:pic>
                <p:nvPicPr>
                  <p:cNvPr id="99" name="Object 45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 rot="-1140000">
                    <a:off x="5728593" y="4477704"/>
                    <a:ext cx="931907" cy="19221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그룹 1009"/>
                <p:cNvGrpSpPr/>
                <p:nvPr/>
              </p:nvGrpSpPr>
              <p:grpSpPr>
                <a:xfrm>
                  <a:off x="6258084" y="1436418"/>
                  <a:ext cx="778041" cy="192211"/>
                  <a:chOff x="8314252" y="2304178"/>
                  <a:chExt cx="778041" cy="192211"/>
                </a:xfrm>
              </p:grpSpPr>
              <p:pic>
                <p:nvPicPr>
                  <p:cNvPr id="101" name="Object 48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 rot="480000">
                    <a:off x="8314252" y="2304178"/>
                    <a:ext cx="778041" cy="19221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" name="그룹 1010"/>
                <p:cNvGrpSpPr/>
                <p:nvPr/>
              </p:nvGrpSpPr>
              <p:grpSpPr>
                <a:xfrm>
                  <a:off x="8776294" y="3500661"/>
                  <a:ext cx="1618590" cy="192211"/>
                  <a:chOff x="10832462" y="4368421"/>
                  <a:chExt cx="1618590" cy="192211"/>
                </a:xfrm>
              </p:grpSpPr>
              <p:pic>
                <p:nvPicPr>
                  <p:cNvPr id="103" name="Object 51"/>
                  <p:cNvPicPr>
                    <a:picLocks noChangeAspect="1"/>
                  </p:cNvPicPr>
                  <p:nvPr/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 rot="1500000">
                    <a:off x="10832462" y="4368421"/>
                    <a:ext cx="1618590" cy="19221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" name="그룹 1011"/>
                <p:cNvGrpSpPr/>
                <p:nvPr/>
              </p:nvGrpSpPr>
              <p:grpSpPr>
                <a:xfrm>
                  <a:off x="11013563" y="3513838"/>
                  <a:ext cx="362066" cy="192211"/>
                  <a:chOff x="13069731" y="4381598"/>
                  <a:chExt cx="362066" cy="192211"/>
                </a:xfrm>
              </p:grpSpPr>
              <p:pic>
                <p:nvPicPr>
                  <p:cNvPr id="105" name="Object 54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 rot="-5460000">
                    <a:off x="13069731" y="4381598"/>
                    <a:ext cx="362066" cy="19221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" name="그룹 1012"/>
                <p:cNvGrpSpPr/>
                <p:nvPr/>
              </p:nvGrpSpPr>
              <p:grpSpPr>
                <a:xfrm>
                  <a:off x="10961083" y="2186043"/>
                  <a:ext cx="494739" cy="192211"/>
                  <a:chOff x="13017251" y="3053803"/>
                  <a:chExt cx="494739" cy="192211"/>
                </a:xfrm>
              </p:grpSpPr>
              <p:pic>
                <p:nvPicPr>
                  <p:cNvPr id="107" name="Object 57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 rot="-5460000">
                    <a:off x="13017251" y="3053803"/>
                    <a:ext cx="494739" cy="19221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그룹 1013"/>
                <p:cNvGrpSpPr/>
                <p:nvPr/>
              </p:nvGrpSpPr>
              <p:grpSpPr>
                <a:xfrm>
                  <a:off x="12097658" y="2847462"/>
                  <a:ext cx="1239690" cy="453272"/>
                  <a:chOff x="14153826" y="3715222"/>
                  <a:chExt cx="1239690" cy="453272"/>
                </a:xfrm>
              </p:grpSpPr>
              <p:pic>
                <p:nvPicPr>
                  <p:cNvPr id="109" name="Object 60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14153826" y="3715222"/>
                    <a:ext cx="1239690" cy="4532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그룹 1014"/>
                <p:cNvGrpSpPr/>
                <p:nvPr/>
              </p:nvGrpSpPr>
              <p:grpSpPr>
                <a:xfrm>
                  <a:off x="5447945" y="2534691"/>
                  <a:ext cx="2153144" cy="230058"/>
                  <a:chOff x="7504113" y="3402451"/>
                  <a:chExt cx="2153144" cy="230058"/>
                </a:xfrm>
              </p:grpSpPr>
              <p:pic>
                <p:nvPicPr>
                  <p:cNvPr id="111" name="Object 63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 rot="-6180000">
                    <a:off x="7504113" y="3402451"/>
                    <a:ext cx="2153144" cy="2300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2" name="그룹 1015"/>
                <p:cNvGrpSpPr/>
                <p:nvPr/>
              </p:nvGrpSpPr>
              <p:grpSpPr>
                <a:xfrm>
                  <a:off x="7224109" y="3613644"/>
                  <a:ext cx="566251" cy="230058"/>
                  <a:chOff x="9280277" y="4481404"/>
                  <a:chExt cx="566251" cy="230058"/>
                </a:xfrm>
              </p:grpSpPr>
              <p:pic>
                <p:nvPicPr>
                  <p:cNvPr id="113" name="Object 66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 rot="-3360000">
                    <a:off x="9280277" y="4481404"/>
                    <a:ext cx="566251" cy="2300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4" name="그룹 1016"/>
                <p:cNvGrpSpPr/>
                <p:nvPr/>
              </p:nvGrpSpPr>
              <p:grpSpPr>
                <a:xfrm>
                  <a:off x="9795123" y="4439278"/>
                  <a:ext cx="657544" cy="230058"/>
                  <a:chOff x="11851291" y="5307038"/>
                  <a:chExt cx="657544" cy="230058"/>
                </a:xfrm>
              </p:grpSpPr>
              <p:pic>
                <p:nvPicPr>
                  <p:cNvPr id="115" name="Object 69"/>
                  <p:cNvPicPr>
                    <a:picLocks noChangeAspect="1"/>
                  </p:cNvPicPr>
                  <p:nvPr/>
                </p:nvPicPr>
                <p:blipFill>
                  <a:blip r:embed="rId27" cstate="print"/>
                  <a:stretch>
                    <a:fillRect/>
                  </a:stretch>
                </p:blipFill>
                <p:spPr>
                  <a:xfrm rot="-2040000">
                    <a:off x="11851291" y="5307038"/>
                    <a:ext cx="657544" cy="2300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그룹 1017"/>
                <p:cNvGrpSpPr/>
                <p:nvPr/>
              </p:nvGrpSpPr>
              <p:grpSpPr>
                <a:xfrm>
                  <a:off x="8284162" y="3710466"/>
                  <a:ext cx="633485" cy="230058"/>
                  <a:chOff x="10340330" y="4578226"/>
                  <a:chExt cx="633485" cy="230058"/>
                </a:xfrm>
              </p:grpSpPr>
              <p:pic>
                <p:nvPicPr>
                  <p:cNvPr id="117" name="Object 72"/>
                  <p:cNvPicPr>
                    <a:picLocks noChangeAspect="1"/>
                  </p:cNvPicPr>
                  <p:nvPr/>
                </p:nvPicPr>
                <p:blipFill>
                  <a:blip r:embed="rId28" cstate="print"/>
                  <a:stretch>
                    <a:fillRect/>
                  </a:stretch>
                </p:blipFill>
                <p:spPr>
                  <a:xfrm rot="-6780000">
                    <a:off x="10340330" y="4578226"/>
                    <a:ext cx="633485" cy="2300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8" name="그룹 1018"/>
                <p:cNvGrpSpPr/>
                <p:nvPr/>
              </p:nvGrpSpPr>
              <p:grpSpPr>
                <a:xfrm>
                  <a:off x="7636299" y="2265074"/>
                  <a:ext cx="633485" cy="230058"/>
                  <a:chOff x="9692467" y="3132834"/>
                  <a:chExt cx="633485" cy="230058"/>
                </a:xfrm>
              </p:grpSpPr>
              <p:pic>
                <p:nvPicPr>
                  <p:cNvPr id="119" name="Object 75"/>
                  <p:cNvPicPr>
                    <a:picLocks noChangeAspect="1"/>
                  </p:cNvPicPr>
                  <p:nvPr/>
                </p:nvPicPr>
                <p:blipFill>
                  <a:blip r:embed="rId28" cstate="print"/>
                  <a:stretch>
                    <a:fillRect/>
                  </a:stretch>
                </p:blipFill>
                <p:spPr>
                  <a:xfrm rot="-16200000">
                    <a:off x="9692467" y="3132834"/>
                    <a:ext cx="633485" cy="2300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0" name="그룹 1019"/>
                <p:cNvGrpSpPr/>
                <p:nvPr/>
              </p:nvGrpSpPr>
              <p:grpSpPr>
                <a:xfrm>
                  <a:off x="4265338" y="3300733"/>
                  <a:ext cx="362066" cy="192211"/>
                  <a:chOff x="6321506" y="4168493"/>
                  <a:chExt cx="362066" cy="192211"/>
                </a:xfrm>
              </p:grpSpPr>
              <p:pic>
                <p:nvPicPr>
                  <p:cNvPr id="121" name="Object 78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6321506" y="4168493"/>
                    <a:ext cx="362066" cy="19221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2" name="그룹 1020"/>
                <p:cNvGrpSpPr/>
                <p:nvPr/>
              </p:nvGrpSpPr>
              <p:grpSpPr>
                <a:xfrm>
                  <a:off x="4265338" y="2282148"/>
                  <a:ext cx="362066" cy="192211"/>
                  <a:chOff x="6321506" y="3149908"/>
                  <a:chExt cx="362066" cy="192211"/>
                </a:xfrm>
              </p:grpSpPr>
              <p:pic>
                <p:nvPicPr>
                  <p:cNvPr id="123" name="Object 81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6321506" y="3149908"/>
                    <a:ext cx="362066" cy="19221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4" name="그룹 1021"/>
                <p:cNvGrpSpPr/>
                <p:nvPr/>
              </p:nvGrpSpPr>
              <p:grpSpPr>
                <a:xfrm>
                  <a:off x="4265338" y="1322247"/>
                  <a:ext cx="362066" cy="192211"/>
                  <a:chOff x="6321506" y="2190007"/>
                  <a:chExt cx="362066" cy="192211"/>
                </a:xfrm>
              </p:grpSpPr>
              <p:pic>
                <p:nvPicPr>
                  <p:cNvPr id="125" name="Object 84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6321506" y="2190007"/>
                    <a:ext cx="362066" cy="19221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그룹 1022"/>
                <p:cNvGrpSpPr/>
                <p:nvPr/>
              </p:nvGrpSpPr>
              <p:grpSpPr>
                <a:xfrm>
                  <a:off x="3272899" y="2267561"/>
                  <a:ext cx="2014244" cy="283284"/>
                  <a:chOff x="5329067" y="3135321"/>
                  <a:chExt cx="2014244" cy="283284"/>
                </a:xfrm>
              </p:grpSpPr>
              <p:pic>
                <p:nvPicPr>
                  <p:cNvPr id="127" name="Object 87"/>
                  <p:cNvPicPr>
                    <a:picLocks noChangeAspect="1"/>
                  </p:cNvPicPr>
                  <p:nvPr/>
                </p:nvPicPr>
                <p:blipFill>
                  <a:blip r:embed="rId29" cstate="print"/>
                  <a:stretch>
                    <a:fillRect/>
                  </a:stretch>
                </p:blipFill>
                <p:spPr>
                  <a:xfrm rot="-16200000">
                    <a:off x="5329067" y="3135321"/>
                    <a:ext cx="2014244" cy="28328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그룹 1023"/>
                <p:cNvGrpSpPr/>
                <p:nvPr/>
              </p:nvGrpSpPr>
              <p:grpSpPr>
                <a:xfrm>
                  <a:off x="435912" y="5257637"/>
                  <a:ext cx="12141367" cy="1785714"/>
                  <a:chOff x="2492080" y="6125397"/>
                  <a:chExt cx="12141367" cy="1785714"/>
                </a:xfrm>
              </p:grpSpPr>
              <p:pic>
                <p:nvPicPr>
                  <p:cNvPr id="129" name="Object 90"/>
                  <p:cNvPicPr>
                    <a:picLocks noChangeAspect="1"/>
                  </p:cNvPicPr>
                  <p:nvPr/>
                </p:nvPicPr>
                <p:blipFill>
                  <a:blip r:embed="rId30" cstate="print"/>
                  <a:stretch>
                    <a:fillRect/>
                  </a:stretch>
                </p:blipFill>
                <p:spPr>
                  <a:xfrm>
                    <a:off x="2492080" y="6125397"/>
                    <a:ext cx="12141367" cy="178571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0" name="Object 92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-19624" y="5215573"/>
                  <a:ext cx="2770931" cy="828571"/>
                </a:xfrm>
                <a:prstGeom prst="rect">
                  <a:avLst/>
                </a:prstGeom>
              </p:spPr>
            </p:pic>
            <p:pic>
              <p:nvPicPr>
                <p:cNvPr id="131" name="Object 93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1927973" y="5713986"/>
                  <a:ext cx="2854387" cy="790476"/>
                </a:xfrm>
                <a:prstGeom prst="rect">
                  <a:avLst/>
                </a:prstGeom>
              </p:spPr>
            </p:pic>
            <p:pic>
              <p:nvPicPr>
                <p:cNvPr id="132" name="Object 94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3846272" y="5685415"/>
                  <a:ext cx="2770931" cy="828571"/>
                </a:xfrm>
                <a:prstGeom prst="rect">
                  <a:avLst/>
                </a:prstGeom>
              </p:spPr>
            </p:pic>
            <p:pic>
              <p:nvPicPr>
                <p:cNvPr id="133" name="Object 95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>
                  <a:off x="5701224" y="5685097"/>
                  <a:ext cx="2770931" cy="828571"/>
                </a:xfrm>
                <a:prstGeom prst="rect">
                  <a:avLst/>
                </a:prstGeom>
              </p:spPr>
            </p:pic>
            <p:pic>
              <p:nvPicPr>
                <p:cNvPr id="134" name="Object 96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>
                  <a:off x="9976716" y="4738113"/>
                  <a:ext cx="2770931" cy="2738413"/>
                </a:xfrm>
                <a:prstGeom prst="rect">
                  <a:avLst/>
                </a:prstGeom>
              </p:spPr>
            </p:pic>
            <p:pic>
              <p:nvPicPr>
                <p:cNvPr id="135" name="Object 97"/>
                <p:cNvPicPr>
                  <a:picLocks noChangeAspect="1"/>
                </p:cNvPicPr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>
                  <a:off x="7589022" y="5210136"/>
                  <a:ext cx="2770931" cy="850323"/>
                </a:xfrm>
                <a:prstGeom prst="rect">
                  <a:avLst/>
                </a:prstGeom>
              </p:spPr>
            </p:pic>
            <p:pic>
              <p:nvPicPr>
                <p:cNvPr id="136" name="Object 98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>
                  <a:off x="5701224" y="5215573"/>
                  <a:ext cx="2770931" cy="828571"/>
                </a:xfrm>
                <a:prstGeom prst="rect">
                  <a:avLst/>
                </a:prstGeom>
              </p:spPr>
            </p:pic>
            <p:pic>
              <p:nvPicPr>
                <p:cNvPr id="137" name="Object 99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3846272" y="5215573"/>
                  <a:ext cx="2770931" cy="828571"/>
                </a:xfrm>
                <a:prstGeom prst="rect">
                  <a:avLst/>
                </a:prstGeom>
              </p:spPr>
            </p:pic>
            <p:pic>
              <p:nvPicPr>
                <p:cNvPr id="138" name="Object 100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>
                  <a:off x="1927973" y="5210136"/>
                  <a:ext cx="2854387" cy="850323"/>
                </a:xfrm>
                <a:prstGeom prst="rect">
                  <a:avLst/>
                </a:prstGeom>
              </p:spPr>
            </p:pic>
            <p:pic>
              <p:nvPicPr>
                <p:cNvPr id="139" name="Object 101"/>
                <p:cNvPicPr>
                  <a:picLocks noChangeAspect="1"/>
                </p:cNvPicPr>
                <p:nvPr/>
              </p:nvPicPr>
              <p:blipFill>
                <a:blip r:embed="rId40" cstate="print"/>
                <a:stretch>
                  <a:fillRect/>
                </a:stretch>
              </p:blipFill>
              <p:spPr>
                <a:xfrm>
                  <a:off x="-19624" y="5704462"/>
                  <a:ext cx="2770931" cy="828571"/>
                </a:xfrm>
                <a:prstGeom prst="rect">
                  <a:avLst/>
                </a:prstGeom>
              </p:spPr>
            </p:pic>
            <p:pic>
              <p:nvPicPr>
                <p:cNvPr id="140" name="Object 102"/>
                <p:cNvPicPr>
                  <a:picLocks noChangeAspect="1"/>
                </p:cNvPicPr>
                <p:nvPr/>
              </p:nvPicPr>
              <p:blipFill>
                <a:blip r:embed="rId41" cstate="print"/>
                <a:stretch>
                  <a:fillRect/>
                </a:stretch>
              </p:blipFill>
              <p:spPr>
                <a:xfrm>
                  <a:off x="92712" y="6214938"/>
                  <a:ext cx="6796096" cy="828571"/>
                </a:xfrm>
                <a:prstGeom prst="rect">
                  <a:avLst/>
                </a:prstGeom>
              </p:spPr>
            </p:pic>
            <p:pic>
              <p:nvPicPr>
                <p:cNvPr id="141" name="Object 103"/>
                <p:cNvPicPr>
                  <a:picLocks noChangeAspect="1"/>
                </p:cNvPicPr>
                <p:nvPr/>
              </p:nvPicPr>
              <p:blipFill>
                <a:blip r:embed="rId42" cstate="print"/>
                <a:stretch>
                  <a:fillRect/>
                </a:stretch>
              </p:blipFill>
              <p:spPr>
                <a:xfrm>
                  <a:off x="4884033" y="6214938"/>
                  <a:ext cx="6796096" cy="828571"/>
                </a:xfrm>
                <a:prstGeom prst="rect">
                  <a:avLst/>
                </a:prstGeom>
              </p:spPr>
            </p:pic>
            <p:pic>
              <p:nvPicPr>
                <p:cNvPr id="142" name="Object 104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>
                  <a:off x="4206986" y="6743351"/>
                  <a:ext cx="3461407" cy="828571"/>
                </a:xfrm>
                <a:prstGeom prst="rect">
                  <a:avLst/>
                </a:prstGeom>
              </p:spPr>
            </p:pic>
            <p:grpSp>
              <p:nvGrpSpPr>
                <p:cNvPr id="143" name="그룹 1024"/>
                <p:cNvGrpSpPr/>
                <p:nvPr/>
              </p:nvGrpSpPr>
              <p:grpSpPr>
                <a:xfrm>
                  <a:off x="3141668" y="6920456"/>
                  <a:ext cx="941342" cy="912848"/>
                  <a:chOff x="5197836" y="7788216"/>
                  <a:chExt cx="941342" cy="912848"/>
                </a:xfrm>
              </p:grpSpPr>
              <p:pic>
                <p:nvPicPr>
                  <p:cNvPr id="144" name="Object 108"/>
                  <p:cNvPicPr>
                    <a:picLocks noChangeAspect="1"/>
                  </p:cNvPicPr>
                  <p:nvPr/>
                </p:nvPicPr>
                <p:blipFill>
                  <a:blip r:embed="rId44" cstate="print"/>
                  <a:stretch>
                    <a:fillRect/>
                  </a:stretch>
                </p:blipFill>
                <p:spPr>
                  <a:xfrm rot="-16200000">
                    <a:off x="5197836" y="7788216"/>
                    <a:ext cx="941342" cy="91284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그룹 1025"/>
                <p:cNvGrpSpPr/>
                <p:nvPr/>
              </p:nvGrpSpPr>
              <p:grpSpPr>
                <a:xfrm>
                  <a:off x="7884407" y="6908356"/>
                  <a:ext cx="941342" cy="912848"/>
                  <a:chOff x="9940575" y="7776116"/>
                  <a:chExt cx="941342" cy="912848"/>
                </a:xfrm>
              </p:grpSpPr>
              <p:pic>
                <p:nvPicPr>
                  <p:cNvPr id="146" name="Object 111"/>
                  <p:cNvPicPr>
                    <a:picLocks noChangeAspect="1"/>
                  </p:cNvPicPr>
                  <p:nvPr/>
                </p:nvPicPr>
                <p:blipFill>
                  <a:blip r:embed="rId44" cstate="print"/>
                  <a:stretch>
                    <a:fillRect/>
                  </a:stretch>
                </p:blipFill>
                <p:spPr>
                  <a:xfrm rot="-16200000">
                    <a:off x="9940575" y="7776116"/>
                    <a:ext cx="941342" cy="91284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" name="그룹 6"/>
              <p:cNvGrpSpPr/>
              <p:nvPr/>
            </p:nvGrpSpPr>
            <p:grpSpPr>
              <a:xfrm>
                <a:off x="-3870359" y="4968893"/>
                <a:ext cx="18776813" cy="984476"/>
                <a:chOff x="-3582533" y="8559524"/>
                <a:chExt cx="24303290" cy="1378571"/>
              </a:xfrm>
            </p:grpSpPr>
            <p:pic>
              <p:nvPicPr>
                <p:cNvPr id="147" name="Object 105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>
                  <a:off x="-3577694" y="8559524"/>
                  <a:ext cx="24298451" cy="828571"/>
                </a:xfrm>
                <a:prstGeom prst="rect">
                  <a:avLst/>
                </a:prstGeom>
              </p:spPr>
            </p:pic>
            <p:pic>
              <p:nvPicPr>
                <p:cNvPr id="148" name="Object 106"/>
                <p:cNvPicPr>
                  <a:picLocks noChangeAspect="1"/>
                </p:cNvPicPr>
                <p:nvPr/>
              </p:nvPicPr>
              <p:blipFill>
                <a:blip r:embed="rId46" cstate="print"/>
                <a:stretch>
                  <a:fillRect/>
                </a:stretch>
              </p:blipFill>
              <p:spPr>
                <a:xfrm>
                  <a:off x="-3582533" y="9109524"/>
                  <a:ext cx="24298451" cy="828571"/>
                </a:xfrm>
                <a:prstGeom prst="rect">
                  <a:avLst/>
                </a:prstGeom>
              </p:spPr>
            </p:pic>
          </p:grpSp>
        </p:grpSp>
        <p:pic>
          <p:nvPicPr>
            <p:cNvPr id="80" name="Object 24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750781" y="1375432"/>
              <a:ext cx="2419017" cy="1414566"/>
            </a:xfrm>
            <a:prstGeom prst="rect">
              <a:avLst/>
            </a:prstGeom>
          </p:spPr>
        </p:pic>
      </p:grpSp>
      <p:sp>
        <p:nvSpPr>
          <p:cNvPr id="1027" name="직사각형 1026"/>
          <p:cNvSpPr/>
          <p:nvPr/>
        </p:nvSpPr>
        <p:spPr>
          <a:xfrm>
            <a:off x="388079" y="1506928"/>
            <a:ext cx="1148422" cy="421787"/>
          </a:xfrm>
          <a:prstGeom prst="rect">
            <a:avLst/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학생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388079" y="2135614"/>
            <a:ext cx="1148422" cy="421787"/>
          </a:xfrm>
          <a:prstGeom prst="rect">
            <a:avLst/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교수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395073" y="2752077"/>
            <a:ext cx="1148422" cy="421787"/>
          </a:xfrm>
          <a:prstGeom prst="rect">
            <a:avLst/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관리자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77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647</Words>
  <Application>Microsoft Office PowerPoint</Application>
  <PresentationFormat>와이드스크린</PresentationFormat>
  <Paragraphs>256</Paragraphs>
  <Slides>37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맑은 고딕</vt:lpstr>
      <vt:lpstr>Pretendard Black</vt:lpstr>
      <vt:lpstr>Arial</vt:lpstr>
      <vt:lpstr>여기어때 잘난체</vt:lpstr>
      <vt:lpstr>Pretendard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Present</cp:lastModifiedBy>
  <cp:revision>272</cp:revision>
  <dcterms:created xsi:type="dcterms:W3CDTF">2022-08-03T01:14:38Z</dcterms:created>
  <dcterms:modified xsi:type="dcterms:W3CDTF">2022-09-07T05:55:49Z</dcterms:modified>
  <cp:version>1000.0000.01</cp:version>
</cp:coreProperties>
</file>